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4630400" cy="8229600"/>
  <p:notesSz cx="8229600" cy="14630400"/>
  <p:embeddedFontLst>
    <p:embeddedFont>
      <p:font typeface="Barlow"/>
      <p:regular r:id="rId19"/>
    </p:embeddedFont>
    <p:embeddedFont>
      <p:font typeface="Barlow"/>
      <p:regular r:id="rId20"/>
    </p:embeddedFont>
    <p:embeddedFont>
      <p:font typeface="Barlow"/>
      <p:regular r:id="rId21"/>
    </p:embeddedFont>
    <p:embeddedFont>
      <p:font typeface="Barlow"/>
      <p:regular r:id="rId22"/>
    </p:embeddedFont>
    <p:embeddedFont>
      <p:font typeface="Montserrat"/>
      <p:regular r:id="rId23"/>
    </p:embeddedFont>
    <p:embeddedFont>
      <p:font typeface="Montserrat"/>
      <p:regular r:id="rId24"/>
    </p:embeddedFont>
    <p:embeddedFont>
      <p:font typeface="Montserrat"/>
      <p:regular r:id="rId25"/>
    </p:embeddedFont>
    <p:embeddedFont>
      <p:font typeface="Montserrat"/>
      <p:regular r:id="rId2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openxmlformats.org/officeDocument/2006/relationships/font" Target="fonts/font1.fntdata"/><Relationship Id="rId20" Type="http://schemas.openxmlformats.org/officeDocument/2006/relationships/font" Target="fonts/font2.fntdata"/><Relationship Id="rId21" Type="http://schemas.openxmlformats.org/officeDocument/2006/relationships/font" Target="fonts/font3.fntdata"/><Relationship Id="rId22" Type="http://schemas.openxmlformats.org/officeDocument/2006/relationships/font" Target="fonts/font4.fntdata"/><Relationship Id="rId23" Type="http://schemas.openxmlformats.org/officeDocument/2006/relationships/font" Target="fonts/font5.fntdata"/><Relationship Id="rId24" Type="http://schemas.openxmlformats.org/officeDocument/2006/relationships/font" Target="fonts/font6.fntdata"/><Relationship Id="rId25" Type="http://schemas.openxmlformats.org/officeDocument/2006/relationships/font" Target="fonts/font7.fntdata"/><Relationship Id="rId26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png"/><Relationship Id="rId9" Type="http://schemas.openxmlformats.org/officeDocument/2006/relationships/image" Target="../media/image-10-9.svg"/><Relationship Id="rId10" Type="http://schemas.openxmlformats.org/officeDocument/2006/relationships/image" Target="../media/image-10-10.png"/><Relationship Id="rId11" Type="http://schemas.openxmlformats.org/officeDocument/2006/relationships/image" Target="../media/image-10-11.png"/><Relationship Id="rId12" Type="http://schemas.openxmlformats.org/officeDocument/2006/relationships/image" Target="../media/image-10-12.svg"/><Relationship Id="rId13" Type="http://schemas.openxmlformats.org/officeDocument/2006/relationships/image" Target="../media/image-10-13.png"/><Relationship Id="rId14" Type="http://schemas.openxmlformats.org/officeDocument/2006/relationships/image" Target="../media/image-10-14.png"/><Relationship Id="rId15" Type="http://schemas.openxmlformats.org/officeDocument/2006/relationships/image" Target="../media/image-10-15.svg"/><Relationship Id="rId16" Type="http://schemas.openxmlformats.org/officeDocument/2006/relationships/slideLayout" Target="../slideLayouts/slideLayout11.xml"/><Relationship Id="rId17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sv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image" Target="../media/image-4-9.png"/><Relationship Id="rId10" Type="http://schemas.openxmlformats.org/officeDocument/2006/relationships/image" Target="../media/image-4-10.png"/><Relationship Id="rId11" Type="http://schemas.openxmlformats.org/officeDocument/2006/relationships/slideLayout" Target="../slideLayouts/slideLayout5.xml"/><Relationship Id="rId1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svg"/><Relationship Id="rId9" Type="http://schemas.openxmlformats.org/officeDocument/2006/relationships/image" Target="../media/image-5-9.png"/><Relationship Id="rId10" Type="http://schemas.openxmlformats.org/officeDocument/2006/relationships/image" Target="../media/image-5-10.svg"/><Relationship Id="rId11" Type="http://schemas.openxmlformats.org/officeDocument/2006/relationships/image" Target="../media/image-5-11.png"/><Relationship Id="rId12" Type="http://schemas.openxmlformats.org/officeDocument/2006/relationships/image" Target="../media/image-5-12.svg"/><Relationship Id="rId13" Type="http://schemas.openxmlformats.org/officeDocument/2006/relationships/image" Target="../media/image-5-13.png"/><Relationship Id="rId14" Type="http://schemas.openxmlformats.org/officeDocument/2006/relationships/image" Target="../media/image-5-14.svg"/><Relationship Id="rId15" Type="http://schemas.openxmlformats.org/officeDocument/2006/relationships/slideLayout" Target="../slideLayouts/slideLayout6.xml"/><Relationship Id="rId1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image" Target="../media/image-8-7.png"/><Relationship Id="rId8" Type="http://schemas.openxmlformats.org/officeDocument/2006/relationships/slideLayout" Target="../slideLayouts/slideLayout9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slideLayout" Target="../slideLayouts/slideLayout10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564011"/>
            <a:ext cx="584501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Botulinumtoxin (Botox)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3601641"/>
            <a:ext cx="7627382" cy="433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Wirkung, Anwendung und moderne Einsatzgebiete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758309" y="4278749"/>
            <a:ext cx="762738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Botulinumtoxin ist ein medizinisch eingesetztes Protein, das zur gezielten Muskelentspannung führt. In der HNO-Heilkunde und ästhetischen Medizin wird es sowohl therapeutisch als auch zur Faltenbehandlung eingesetzt –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sicher, wirksam und vielseitig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58309" y="739497"/>
            <a:ext cx="1082397" cy="232886"/>
          </a:xfrm>
          <a:prstGeom prst="roundRect">
            <a:avLst>
              <a:gd name="adj" fmla="val 72566"/>
            </a:avLst>
          </a:prstGeom>
          <a:solidFill>
            <a:srgbClr val="D4E9F7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724" y="799624"/>
            <a:ext cx="112633" cy="11263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11674" y="781645"/>
            <a:ext cx="744617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INNOVATION</a:t>
            </a:r>
            <a:endParaRPr lang="en-US" sz="850" dirty="0"/>
          </a:p>
        </p:txBody>
      </p:sp>
      <p:sp>
        <p:nvSpPr>
          <p:cNvPr id="6" name="Text 2"/>
          <p:cNvSpPr/>
          <p:nvPr/>
        </p:nvSpPr>
        <p:spPr>
          <a:xfrm>
            <a:off x="758309" y="1008936"/>
            <a:ext cx="5040987" cy="463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Was ist neu in diesem Bereich?</a:t>
            </a:r>
            <a:endParaRPr lang="en-US" sz="2900" dirty="0"/>
          </a:p>
        </p:txBody>
      </p:sp>
      <p:sp>
        <p:nvSpPr>
          <p:cNvPr id="7" name="Text 3"/>
          <p:cNvSpPr/>
          <p:nvPr/>
        </p:nvSpPr>
        <p:spPr>
          <a:xfrm>
            <a:off x="758309" y="1609487"/>
            <a:ext cx="7627382" cy="371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Moderne Entwicklungen stellen eine </a:t>
            </a:r>
            <a:pPr algn="l" indent="0" marL="0">
              <a:lnSpc>
                <a:spcPts val="1450"/>
              </a:lnSpc>
              <a:buNone/>
            </a:pPr>
            <a:r>
              <a:rPr lang="en-US" sz="11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harmonische, funktionell orientierte Behandlung</a:t>
            </a:r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in den Vordergrund:</a:t>
            </a:r>
            <a:endParaRPr lang="en-US" sz="1100" dirty="0"/>
          </a:p>
        </p:txBody>
      </p:sp>
      <p:sp>
        <p:nvSpPr>
          <p:cNvPr id="8" name="Shape 4"/>
          <p:cNvSpPr/>
          <p:nvPr/>
        </p:nvSpPr>
        <p:spPr>
          <a:xfrm>
            <a:off x="758309" y="2084070"/>
            <a:ext cx="7627382" cy="1282898"/>
          </a:xfrm>
          <a:prstGeom prst="roundRect">
            <a:avLst>
              <a:gd name="adj" fmla="val 1646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61" y="2232422"/>
            <a:ext cx="422434" cy="422434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866" y="2348627"/>
            <a:ext cx="190024" cy="1900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06661" y="2746296"/>
            <a:ext cx="1852970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Individuelle Dosierung</a:t>
            </a:r>
            <a:endParaRPr lang="en-US" sz="1450" dirty="0"/>
          </a:p>
        </p:txBody>
      </p:sp>
      <p:sp>
        <p:nvSpPr>
          <p:cNvPr id="12" name="Text 6"/>
          <p:cNvSpPr/>
          <p:nvPr/>
        </p:nvSpPr>
        <p:spPr>
          <a:xfrm>
            <a:off x="906661" y="3032760"/>
            <a:ext cx="7330678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Angepasste Konzepte für jeden Patienten</a:t>
            </a:r>
            <a:endParaRPr lang="en-US" sz="1100" dirty="0"/>
          </a:p>
        </p:txBody>
      </p:sp>
      <p:sp>
        <p:nvSpPr>
          <p:cNvPr id="13" name="Shape 7"/>
          <p:cNvSpPr/>
          <p:nvPr/>
        </p:nvSpPr>
        <p:spPr>
          <a:xfrm>
            <a:off x="758309" y="3458408"/>
            <a:ext cx="7627382" cy="1282898"/>
          </a:xfrm>
          <a:prstGeom prst="roundRect">
            <a:avLst>
              <a:gd name="adj" fmla="val 1646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661" y="3606760"/>
            <a:ext cx="422434" cy="422434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2866" y="3722965"/>
            <a:ext cx="190024" cy="190024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06661" y="4120634"/>
            <a:ext cx="1925003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Kombinationstherapien</a:t>
            </a:r>
            <a:endParaRPr lang="en-US" sz="1450" dirty="0"/>
          </a:p>
        </p:txBody>
      </p:sp>
      <p:sp>
        <p:nvSpPr>
          <p:cNvPr id="17" name="Text 9"/>
          <p:cNvSpPr/>
          <p:nvPr/>
        </p:nvSpPr>
        <p:spPr>
          <a:xfrm>
            <a:off x="906661" y="4407098"/>
            <a:ext cx="7330678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Z. B. synergistisch mit Hyaluronsäure</a:t>
            </a:r>
            <a:endParaRPr lang="en-US" sz="1100" dirty="0"/>
          </a:p>
        </p:txBody>
      </p:sp>
      <p:sp>
        <p:nvSpPr>
          <p:cNvPr id="18" name="Shape 10"/>
          <p:cNvSpPr/>
          <p:nvPr/>
        </p:nvSpPr>
        <p:spPr>
          <a:xfrm>
            <a:off x="758309" y="4832747"/>
            <a:ext cx="7627382" cy="1282898"/>
          </a:xfrm>
          <a:prstGeom prst="roundRect">
            <a:avLst>
              <a:gd name="adj" fmla="val 1646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9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661" y="4981099"/>
            <a:ext cx="422434" cy="422434"/>
          </a:xfrm>
          <a:prstGeom prst="rect">
            <a:avLst/>
          </a:prstGeom>
        </p:spPr>
      </p:pic>
      <p:pic>
        <p:nvPicPr>
          <p:cNvPr id="20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2866" y="5097304"/>
            <a:ext cx="190024" cy="190024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906661" y="5494972"/>
            <a:ext cx="1852970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Mikrodosierung</a:t>
            </a:r>
            <a:endParaRPr lang="en-US" sz="1450" dirty="0"/>
          </a:p>
        </p:txBody>
      </p:sp>
      <p:sp>
        <p:nvSpPr>
          <p:cNvPr id="22" name="Text 12"/>
          <p:cNvSpPr/>
          <p:nvPr/>
        </p:nvSpPr>
        <p:spPr>
          <a:xfrm>
            <a:off x="906661" y="5781437"/>
            <a:ext cx="7330678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„Baby-Botox" für besonders subtile Ergebnisse</a:t>
            </a:r>
            <a:endParaRPr lang="en-US" sz="1100" dirty="0"/>
          </a:p>
        </p:txBody>
      </p:sp>
      <p:sp>
        <p:nvSpPr>
          <p:cNvPr id="23" name="Shape 13"/>
          <p:cNvSpPr/>
          <p:nvPr/>
        </p:nvSpPr>
        <p:spPr>
          <a:xfrm>
            <a:off x="758309" y="6207085"/>
            <a:ext cx="7627382" cy="1282898"/>
          </a:xfrm>
          <a:prstGeom prst="roundRect">
            <a:avLst>
              <a:gd name="adj" fmla="val 1646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24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6661" y="6355437"/>
            <a:ext cx="422434" cy="422434"/>
          </a:xfrm>
          <a:prstGeom prst="rect">
            <a:avLst/>
          </a:prstGeom>
        </p:spPr>
      </p:pic>
      <p:pic>
        <p:nvPicPr>
          <p:cNvPr id="25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2866" y="6471642"/>
            <a:ext cx="190024" cy="190024"/>
          </a:xfrm>
          <a:prstGeom prst="rect">
            <a:avLst/>
          </a:prstGeom>
        </p:spPr>
      </p:pic>
      <p:sp>
        <p:nvSpPr>
          <p:cNvPr id="26" name="Text 14"/>
          <p:cNvSpPr/>
          <p:nvPr/>
        </p:nvSpPr>
        <p:spPr>
          <a:xfrm>
            <a:off x="906661" y="6869311"/>
            <a:ext cx="1852970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Neue Techniken</a:t>
            </a:r>
            <a:endParaRPr lang="en-US" sz="1450" dirty="0"/>
          </a:p>
        </p:txBody>
      </p:sp>
      <p:sp>
        <p:nvSpPr>
          <p:cNvPr id="27" name="Text 15"/>
          <p:cNvSpPr/>
          <p:nvPr/>
        </p:nvSpPr>
        <p:spPr>
          <a:xfrm>
            <a:off x="906661" y="7155775"/>
            <a:ext cx="7330678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Verfeinerte Injektionsmethoden für natürliche Resultate</a:t>
            </a:r>
            <a:endParaRPr lang="en-US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309" y="859631"/>
            <a:ext cx="173236" cy="17323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8103" y="807601"/>
            <a:ext cx="998934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BERATUNG</a:t>
            </a:r>
            <a:endParaRPr lang="en-US" sz="1350" dirty="0"/>
          </a:p>
        </p:txBody>
      </p:sp>
      <p:sp>
        <p:nvSpPr>
          <p:cNvPr id="4" name="Text 1"/>
          <p:cNvSpPr/>
          <p:nvPr/>
        </p:nvSpPr>
        <p:spPr>
          <a:xfrm>
            <a:off x="758309" y="1236345"/>
            <a:ext cx="1044368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Wann ist eine ärztliche Beratung sinnvoll?</a:t>
            </a:r>
            <a:endParaRPr lang="en-US" sz="44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517696"/>
            <a:ext cx="8338899" cy="472535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633466" y="2822019"/>
            <a:ext cx="4246126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Eine individuelle Beurteilung ist Voraussetzung für ein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sicheres Behandlungskonzept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Sprechen Sie mit Ihrem Arzt bei: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9633466" y="4403765"/>
            <a:ext cx="4246126" cy="265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Wunsch nach ästhetischer Faltenreduktion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Bruxismus oder Muskelverspannungen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Übermäßigem Schwitzen (Hyperhidrose)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Funktionellen Muskelstörungen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037868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Zusammenfassung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2075498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Botulinumtoxin ist ein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vielseitig eingesetztes medizinisches Präparat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mit therapeutischen und ästhetischen Anwendungen. Die Wirkung beruht auf einer gezielten, reversiblen Muskelentspannung.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758309" y="3359348"/>
            <a:ext cx="7627382" cy="1613892"/>
          </a:xfrm>
          <a:prstGeom prst="roundRect">
            <a:avLst>
              <a:gd name="adj" fmla="val 20137"/>
            </a:avLst>
          </a:prstGeom>
          <a:solidFill>
            <a:srgbClr val="BEDFF3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884" y="3691890"/>
            <a:ext cx="270748" cy="2165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62207" y="3629978"/>
            <a:ext cx="6706910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Entscheidend für Sicherheit und natürliche Ergebnisse: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Fachärztliche Indikationsstellung, präzise Dosierung und fundierte anatomische Expertise.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758309" y="5216962"/>
            <a:ext cx="2398038" cy="1974652"/>
          </a:xfrm>
          <a:prstGeom prst="roundRect">
            <a:avLst>
              <a:gd name="adj" fmla="val 164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982504" y="5441156"/>
            <a:ext cx="194964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Gezielt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982504" y="5927288"/>
            <a:ext cx="19496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Präzise Muskelentspannung</a:t>
            </a:r>
            <a:endParaRPr lang="en-US" sz="1700" dirty="0"/>
          </a:p>
        </p:txBody>
      </p:sp>
      <p:sp>
        <p:nvSpPr>
          <p:cNvPr id="11" name="Shape 7"/>
          <p:cNvSpPr/>
          <p:nvPr/>
        </p:nvSpPr>
        <p:spPr>
          <a:xfrm>
            <a:off x="3372922" y="5216962"/>
            <a:ext cx="2398038" cy="1974652"/>
          </a:xfrm>
          <a:prstGeom prst="roundRect">
            <a:avLst>
              <a:gd name="adj" fmla="val 164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3597116" y="5441156"/>
            <a:ext cx="194964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Sicher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3597116" y="5927288"/>
            <a:ext cx="19496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Gut verträglich bei Fachkompetenz</a:t>
            </a:r>
            <a:endParaRPr lang="en-US" sz="1700" dirty="0"/>
          </a:p>
        </p:txBody>
      </p:sp>
      <p:sp>
        <p:nvSpPr>
          <p:cNvPr id="14" name="Shape 10"/>
          <p:cNvSpPr/>
          <p:nvPr/>
        </p:nvSpPr>
        <p:spPr>
          <a:xfrm>
            <a:off x="5987534" y="5216962"/>
            <a:ext cx="2398038" cy="1974652"/>
          </a:xfrm>
          <a:prstGeom prst="roundRect">
            <a:avLst>
              <a:gd name="adj" fmla="val 164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6211729" y="5441156"/>
            <a:ext cx="194964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Vielseitig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6211729" y="5927288"/>
            <a:ext cx="19496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Medizinisch und ästhetisch bewährt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58309" y="1715095"/>
            <a:ext cx="1559600" cy="407075"/>
          </a:xfrm>
          <a:prstGeom prst="roundRect">
            <a:avLst>
              <a:gd name="adj" fmla="val 63869"/>
            </a:avLst>
          </a:prstGeom>
          <a:solidFill>
            <a:srgbClr val="D4E9F7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206" y="1832015"/>
            <a:ext cx="173236" cy="17323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48001" y="1779984"/>
            <a:ext cx="1040011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ÜBERBLICK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758309" y="2208728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Auf einen Blick</a:t>
            </a:r>
            <a:endParaRPr lang="en-US" sz="4450" dirty="0"/>
          </a:p>
        </p:txBody>
      </p:sp>
      <p:sp>
        <p:nvSpPr>
          <p:cNvPr id="7" name="Text 3"/>
          <p:cNvSpPr/>
          <p:nvPr/>
        </p:nvSpPr>
        <p:spPr>
          <a:xfrm>
            <a:off x="758309" y="3246358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Was bewirkt Botulinumtoxin? Informieren Sie sich über medizinische und ästhetische Anwendungen, den Wirkmechanismus, die Wirkdauer, mögliche Risiken und moderne Einsatzgebiete.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758309" y="4530209"/>
            <a:ext cx="2398038" cy="1984177"/>
          </a:xfrm>
          <a:prstGeom prst="roundRect">
            <a:avLst>
              <a:gd name="adj" fmla="val 163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982504" y="4754404"/>
            <a:ext cx="194964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Botox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982504" y="5240536"/>
            <a:ext cx="194964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Faltenbehandlung</a:t>
            </a:r>
            <a:endParaRPr lang="en-US" sz="1700" dirty="0"/>
          </a:p>
        </p:txBody>
      </p:sp>
      <p:sp>
        <p:nvSpPr>
          <p:cNvPr id="11" name="Shape 7"/>
          <p:cNvSpPr/>
          <p:nvPr/>
        </p:nvSpPr>
        <p:spPr>
          <a:xfrm>
            <a:off x="3372922" y="4530209"/>
            <a:ext cx="2398038" cy="1984177"/>
          </a:xfrm>
          <a:prstGeom prst="roundRect">
            <a:avLst>
              <a:gd name="adj" fmla="val 163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3597116" y="4754404"/>
            <a:ext cx="1949648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Medizinisches Botox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3597116" y="5596771"/>
            <a:ext cx="194964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HNO-Therapie</a:t>
            </a:r>
            <a:endParaRPr lang="en-US" sz="1700" dirty="0"/>
          </a:p>
        </p:txBody>
      </p:sp>
      <p:sp>
        <p:nvSpPr>
          <p:cNvPr id="14" name="Shape 10"/>
          <p:cNvSpPr/>
          <p:nvPr/>
        </p:nvSpPr>
        <p:spPr>
          <a:xfrm>
            <a:off x="5987534" y="4530209"/>
            <a:ext cx="2398038" cy="1984177"/>
          </a:xfrm>
          <a:prstGeom prst="roundRect">
            <a:avLst>
              <a:gd name="adj" fmla="val 163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6211729" y="4754404"/>
            <a:ext cx="1949648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Ästhetische Medizin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6211729" y="5596771"/>
            <a:ext cx="194964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Natürliche Ergebnisse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309" y="859631"/>
            <a:ext cx="173236" cy="17323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8103" y="807601"/>
            <a:ext cx="1295519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GRUNDLAGEN</a:t>
            </a:r>
            <a:endParaRPr lang="en-US" sz="1350" dirty="0"/>
          </a:p>
        </p:txBody>
      </p:sp>
      <p:sp>
        <p:nvSpPr>
          <p:cNvPr id="4" name="Text 1"/>
          <p:cNvSpPr/>
          <p:nvPr/>
        </p:nvSpPr>
        <p:spPr>
          <a:xfrm>
            <a:off x="758309" y="1236345"/>
            <a:ext cx="607695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Was ist Botulinumtoxin?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58309" y="2702600"/>
            <a:ext cx="4246126" cy="2426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Botulinumtoxin ist ein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natürlich vorkommendes Protein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das die Signalübertragung zwischen Nerv und Muskel hemmt. In sehr geringer, kontrollierter Dosierung wird es seit vielen Jahren erfolgreich in der Medizin eingesetzt.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58309" y="5324475"/>
            <a:ext cx="4246126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Durch die gezielte Hemmung der Muskelaktivität kann eine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vorübergehende Entspannung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bestimmter Muskeln erreicht werden – präzise, sicher und reversibel.</a:t>
            </a:r>
            <a:endParaRPr lang="en-US" sz="17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693" y="2517696"/>
            <a:ext cx="8338899" cy="47253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309" y="769382"/>
            <a:ext cx="173236" cy="17323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8103" y="717352"/>
            <a:ext cx="1868448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WIRKMECHANISMUS</a:t>
            </a:r>
            <a:endParaRPr lang="en-US" sz="1350" dirty="0"/>
          </a:p>
        </p:txBody>
      </p:sp>
      <p:sp>
        <p:nvSpPr>
          <p:cNvPr id="4" name="Text 1"/>
          <p:cNvSpPr/>
          <p:nvPr/>
        </p:nvSpPr>
        <p:spPr>
          <a:xfrm>
            <a:off x="758309" y="1146096"/>
            <a:ext cx="666357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Wie wirkt Botulinumtoxin?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58309" y="2183725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Botulinumtoxin blockiert die Freisetzung von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Acetylcholin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an der neuromuskulären Endplatte. Die Wirkung tritt nach wenigen Tagen ein und hält mehrere Monate an.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758309" y="3445788"/>
            <a:ext cx="6448544" cy="1621512"/>
          </a:xfrm>
          <a:prstGeom prst="roundRect">
            <a:avLst>
              <a:gd name="adj" fmla="val 9023"/>
            </a:avLst>
          </a:prstGeom>
          <a:solidFill>
            <a:srgbClr val="FFFFFF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3415308"/>
            <a:ext cx="6448544" cy="121920"/>
          </a:xfrm>
          <a:prstGeom prst="rect">
            <a:avLst/>
          </a:prstGeom>
        </p:spPr>
      </p:pic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40" y="3120866"/>
            <a:ext cx="649962" cy="64996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852565" y="3283387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1005364" y="398740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Muskelentspannung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05364" y="4473535"/>
            <a:ext cx="595443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Der behandelte Muskel entspannt sich gezielt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7423428" y="3445788"/>
            <a:ext cx="6448663" cy="1621512"/>
          </a:xfrm>
          <a:prstGeom prst="roundRect">
            <a:avLst>
              <a:gd name="adj" fmla="val 9023"/>
            </a:avLst>
          </a:prstGeom>
          <a:solidFill>
            <a:srgbClr val="FFFFFF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428" y="3415308"/>
            <a:ext cx="6448663" cy="121920"/>
          </a:xfrm>
          <a:prstGeom prst="rect">
            <a:avLst/>
          </a:prstGeom>
        </p:spPr>
      </p:pic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2778" y="3120866"/>
            <a:ext cx="649962" cy="649962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0517803" y="3283387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000" dirty="0"/>
          </a:p>
        </p:txBody>
      </p:sp>
      <p:sp>
        <p:nvSpPr>
          <p:cNvPr id="16" name="Text 9"/>
          <p:cNvSpPr/>
          <p:nvPr/>
        </p:nvSpPr>
        <p:spPr>
          <a:xfrm>
            <a:off x="7670483" y="398740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Reduktion</a:t>
            </a:r>
            <a:endParaRPr lang="en-US" sz="2200" dirty="0"/>
          </a:p>
        </p:txBody>
      </p:sp>
      <p:sp>
        <p:nvSpPr>
          <p:cNvPr id="17" name="Text 10"/>
          <p:cNvSpPr/>
          <p:nvPr/>
        </p:nvSpPr>
        <p:spPr>
          <a:xfrm>
            <a:off x="7670483" y="4473535"/>
            <a:ext cx="595455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Überaktive Bewegungen werden reduziert</a:t>
            </a:r>
            <a:endParaRPr lang="en-US" sz="1700" dirty="0"/>
          </a:p>
        </p:txBody>
      </p:sp>
      <p:sp>
        <p:nvSpPr>
          <p:cNvPr id="18" name="Shape 11"/>
          <p:cNvSpPr/>
          <p:nvPr/>
        </p:nvSpPr>
        <p:spPr>
          <a:xfrm>
            <a:off x="758309" y="5608796"/>
            <a:ext cx="6448544" cy="1968222"/>
          </a:xfrm>
          <a:prstGeom prst="roundRect">
            <a:avLst>
              <a:gd name="adj" fmla="val 7433"/>
            </a:avLst>
          </a:prstGeom>
          <a:solidFill>
            <a:srgbClr val="FFFFFF"/>
          </a:solidFill>
          <a:ln/>
        </p:spPr>
      </p:sp>
      <p:pic>
        <p:nvPicPr>
          <p:cNvPr id="19" name="Image 5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09" y="5578316"/>
            <a:ext cx="6448544" cy="121920"/>
          </a:xfrm>
          <a:prstGeom prst="rect">
            <a:avLst/>
          </a:prstGeom>
        </p:spPr>
      </p:pic>
      <p:pic>
        <p:nvPicPr>
          <p:cNvPr id="20" name="Image 6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540" y="5283875"/>
            <a:ext cx="649962" cy="649962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3852565" y="5446395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000" dirty="0"/>
          </a:p>
        </p:txBody>
      </p:sp>
      <p:sp>
        <p:nvSpPr>
          <p:cNvPr id="22" name="Text 13"/>
          <p:cNvSpPr/>
          <p:nvPr/>
        </p:nvSpPr>
        <p:spPr>
          <a:xfrm>
            <a:off x="1005364" y="615041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Glättung</a:t>
            </a:r>
            <a:endParaRPr lang="en-US" sz="2200" dirty="0"/>
          </a:p>
        </p:txBody>
      </p:sp>
      <p:sp>
        <p:nvSpPr>
          <p:cNvPr id="23" name="Text 14"/>
          <p:cNvSpPr/>
          <p:nvPr/>
        </p:nvSpPr>
        <p:spPr>
          <a:xfrm>
            <a:off x="1005364" y="6636544"/>
            <a:ext cx="595443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Mimische Falten glätten sich sichtbar</a:t>
            </a:r>
            <a:endParaRPr lang="en-US" sz="1700" dirty="0"/>
          </a:p>
        </p:txBody>
      </p:sp>
      <p:sp>
        <p:nvSpPr>
          <p:cNvPr id="24" name="Shape 15"/>
          <p:cNvSpPr/>
          <p:nvPr/>
        </p:nvSpPr>
        <p:spPr>
          <a:xfrm>
            <a:off x="7423428" y="5608796"/>
            <a:ext cx="6448663" cy="1968222"/>
          </a:xfrm>
          <a:prstGeom prst="roundRect">
            <a:avLst>
              <a:gd name="adj" fmla="val 7433"/>
            </a:avLst>
          </a:prstGeom>
          <a:solidFill>
            <a:srgbClr val="FFFFFF"/>
          </a:solidFill>
          <a:ln/>
        </p:spPr>
      </p:sp>
      <p:pic>
        <p:nvPicPr>
          <p:cNvPr id="25" name="Image 7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3428" y="5578316"/>
            <a:ext cx="6448663" cy="121920"/>
          </a:xfrm>
          <a:prstGeom prst="rect">
            <a:avLst/>
          </a:prstGeom>
        </p:spPr>
      </p:pic>
      <p:pic>
        <p:nvPicPr>
          <p:cNvPr id="26" name="Image 8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2778" y="5283875"/>
            <a:ext cx="649962" cy="649962"/>
          </a:xfrm>
          <a:prstGeom prst="rect">
            <a:avLst/>
          </a:prstGeom>
        </p:spPr>
      </p:pic>
      <p:sp>
        <p:nvSpPr>
          <p:cNvPr id="27" name="Text 16"/>
          <p:cNvSpPr/>
          <p:nvPr/>
        </p:nvSpPr>
        <p:spPr>
          <a:xfrm>
            <a:off x="10517803" y="5446395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2000" dirty="0"/>
          </a:p>
        </p:txBody>
      </p:sp>
      <p:sp>
        <p:nvSpPr>
          <p:cNvPr id="28" name="Text 17"/>
          <p:cNvSpPr/>
          <p:nvPr/>
        </p:nvSpPr>
        <p:spPr>
          <a:xfrm>
            <a:off x="7670483" y="615041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Linderung</a:t>
            </a:r>
            <a:endParaRPr lang="en-US" sz="2200" dirty="0"/>
          </a:p>
        </p:txBody>
      </p:sp>
      <p:sp>
        <p:nvSpPr>
          <p:cNvPr id="29" name="Text 18"/>
          <p:cNvSpPr/>
          <p:nvPr/>
        </p:nvSpPr>
        <p:spPr>
          <a:xfrm>
            <a:off x="7670483" y="6636544"/>
            <a:ext cx="595455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Spastische oder funktionelle Störungen werden gelindert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309" y="968216"/>
            <a:ext cx="173236" cy="17323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8103" y="916186"/>
            <a:ext cx="782717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MEDIZIN</a:t>
            </a:r>
            <a:endParaRPr lang="en-US" sz="1350" dirty="0"/>
          </a:p>
        </p:txBody>
      </p:sp>
      <p:sp>
        <p:nvSpPr>
          <p:cNvPr id="4" name="Text 1"/>
          <p:cNvSpPr/>
          <p:nvPr/>
        </p:nvSpPr>
        <p:spPr>
          <a:xfrm>
            <a:off x="758309" y="1344930"/>
            <a:ext cx="1132391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Medizinische Anwendungsgebiete in der HNO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58309" y="2382560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Botulinumtoxin wird nicht nur ästhetisch, sondern auch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therapeutisch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eingesetzt – stets nach individueller Indikationsstellung:</a:t>
            </a:r>
            <a:endParaRPr lang="en-US" sz="17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309" y="3319701"/>
            <a:ext cx="541615" cy="54161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70673" y="331970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Bruxismus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570673" y="3805833"/>
            <a:ext cx="560915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Behandlung von Zähneknirschen und Kieferpressen</a:t>
            </a:r>
            <a:endParaRPr lang="en-US" sz="17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0574" y="3319701"/>
            <a:ext cx="541615" cy="54161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262938" y="331970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Hyperhidrose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262938" y="3805833"/>
            <a:ext cx="560915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Linderung von übermäßigem Schwitzen</a:t>
            </a:r>
            <a:endParaRPr lang="en-US" sz="17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8309" y="4932521"/>
            <a:ext cx="541615" cy="54161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570673" y="493252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Chronische Migräne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570673" y="5418653"/>
            <a:ext cx="560915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Reduktion von Häufigkeit und Intensität</a:t>
            </a:r>
            <a:endParaRPr lang="en-US" sz="17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50574" y="4932521"/>
            <a:ext cx="541615" cy="54161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8262938" y="493252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Stimmbandspasmen</a:t>
            </a:r>
            <a:endParaRPr lang="en-US" sz="2200" dirty="0"/>
          </a:p>
        </p:txBody>
      </p:sp>
      <p:sp>
        <p:nvSpPr>
          <p:cNvPr id="17" name="Text 10"/>
          <p:cNvSpPr/>
          <p:nvPr/>
        </p:nvSpPr>
        <p:spPr>
          <a:xfrm>
            <a:off x="8262938" y="5418653"/>
            <a:ext cx="560915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Verbesserung der Stimmfunktion</a:t>
            </a:r>
            <a:endParaRPr lang="en-US" sz="1700" dirty="0"/>
          </a:p>
        </p:txBody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8309" y="6198632"/>
            <a:ext cx="541615" cy="541615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1570673" y="619863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Faziale Spastik</a:t>
            </a:r>
            <a:endParaRPr lang="en-US" sz="2200" dirty="0"/>
          </a:p>
        </p:txBody>
      </p:sp>
      <p:sp>
        <p:nvSpPr>
          <p:cNvPr id="20" name="Text 12"/>
          <p:cNvSpPr/>
          <p:nvPr/>
        </p:nvSpPr>
        <p:spPr>
          <a:xfrm>
            <a:off x="1570673" y="6684764"/>
            <a:ext cx="560915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Behandlung unkontrollierter Gesichtsmuskelzuckungen</a:t>
            </a:r>
            <a:endParaRPr lang="en-US" sz="1700" dirty="0"/>
          </a:p>
        </p:txBody>
      </p:sp>
      <p:pic>
        <p:nvPicPr>
          <p:cNvPr id="21" name="Image 6" descr="preencoded.png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50574" y="6198632"/>
            <a:ext cx="541615" cy="541615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8262938" y="6198632"/>
            <a:ext cx="306395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Speichelüberproduktion</a:t>
            </a:r>
            <a:endParaRPr lang="en-US" sz="2200" dirty="0"/>
          </a:p>
        </p:txBody>
      </p:sp>
      <p:sp>
        <p:nvSpPr>
          <p:cNvPr id="23" name="Text 14"/>
          <p:cNvSpPr/>
          <p:nvPr/>
        </p:nvSpPr>
        <p:spPr>
          <a:xfrm>
            <a:off x="8262938" y="6684764"/>
            <a:ext cx="560915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Regulierung übermäßigen Speichelflusses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309" y="1380530"/>
            <a:ext cx="173236" cy="17323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8103" y="1328499"/>
            <a:ext cx="860227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ÄSTHETIK</a:t>
            </a:r>
            <a:endParaRPr lang="en-US" sz="1350" dirty="0"/>
          </a:p>
        </p:txBody>
      </p:sp>
      <p:sp>
        <p:nvSpPr>
          <p:cNvPr id="4" name="Text 1"/>
          <p:cNvSpPr/>
          <p:nvPr/>
        </p:nvSpPr>
        <p:spPr>
          <a:xfrm>
            <a:off x="758309" y="1757243"/>
            <a:ext cx="618184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Ästhetische Anwendung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58309" y="2794873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der ästhetischen Medizin dient Botulinumtoxin zur Behandlung mimischer Falten. Das Ziel ist nicht die vollständige Bewegungslosigkeit, sondern eine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natürliche Muskelentspannung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7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3732014"/>
            <a:ext cx="1783675" cy="1783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8309" y="57864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Stirnfalten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8309" y="6272570"/>
            <a:ext cx="307538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Horizontale Linien sanft glätten</a:t>
            </a:r>
            <a:endParaRPr lang="en-US" sz="17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442" y="3732014"/>
            <a:ext cx="1783675" cy="17836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104442" y="57864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Zornesfalten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4104442" y="6272570"/>
            <a:ext cx="307538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Glabellafalten reduzieren</a:t>
            </a:r>
            <a:endParaRPr lang="en-US" sz="17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574" y="3732014"/>
            <a:ext cx="1783675" cy="178367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0574" y="57864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Krähenfüße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50574" y="6272570"/>
            <a:ext cx="307538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Feine Linien um die Augen mildern</a:t>
            </a:r>
            <a:endParaRPr lang="en-US" sz="17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6707" y="3732014"/>
            <a:ext cx="1783675" cy="178367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0796707" y="57864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Periorale Region</a:t>
            </a:r>
            <a:endParaRPr lang="en-US" sz="2200" dirty="0"/>
          </a:p>
        </p:txBody>
      </p:sp>
      <p:sp>
        <p:nvSpPr>
          <p:cNvPr id="17" name="Text 10"/>
          <p:cNvSpPr/>
          <p:nvPr/>
        </p:nvSpPr>
        <p:spPr>
          <a:xfrm>
            <a:off x="10796707" y="6272570"/>
            <a:ext cx="307538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Muskelaktivität um den Mund harmonisieren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309" y="781407"/>
            <a:ext cx="164544" cy="16454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05126" y="735330"/>
            <a:ext cx="689015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ABLAUF</a:t>
            </a:r>
            <a:endParaRPr lang="en-US" sz="1250" dirty="0"/>
          </a:p>
        </p:txBody>
      </p:sp>
      <p:sp>
        <p:nvSpPr>
          <p:cNvPr id="4" name="Text 1"/>
          <p:cNvSpPr/>
          <p:nvPr/>
        </p:nvSpPr>
        <p:spPr>
          <a:xfrm>
            <a:off x="758309" y="1131927"/>
            <a:ext cx="5459016" cy="676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Ablauf der Behandlung</a:t>
            </a:r>
            <a:endParaRPr lang="en-US" sz="4250" dirty="0"/>
          </a:p>
        </p:txBody>
      </p:sp>
      <p:sp>
        <p:nvSpPr>
          <p:cNvPr id="5" name="Text 2"/>
          <p:cNvSpPr/>
          <p:nvPr/>
        </p:nvSpPr>
        <p:spPr>
          <a:xfrm>
            <a:off x="758309" y="2102168"/>
            <a:ext cx="13113782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Die Behandlung erfolgt </a:t>
            </a:r>
            <a:pPr algn="l" indent="0" marL="0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ambulant</a:t>
            </a:r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und dauert in der Regel nur wenige Minuten. Patientinnen und Patienten sind sofort wieder gesellschaftsfähig.</a:t>
            </a:r>
            <a:endParaRPr lang="en-US" sz="16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572" y="2964299"/>
            <a:ext cx="11189256" cy="405050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541979" y="6016734"/>
            <a:ext cx="2950353" cy="368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Nachsorge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2541979" y="4795871"/>
            <a:ext cx="2950353" cy="368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Injektion</a:t>
            </a:r>
            <a:endParaRPr lang="en-US" sz="2300" dirty="0"/>
          </a:p>
        </p:txBody>
      </p:sp>
      <p:sp>
        <p:nvSpPr>
          <p:cNvPr id="9" name="Text 5"/>
          <p:cNvSpPr/>
          <p:nvPr/>
        </p:nvSpPr>
        <p:spPr>
          <a:xfrm>
            <a:off x="2541979" y="3562551"/>
            <a:ext cx="2950353" cy="368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Analyse</a:t>
            </a:r>
            <a:endParaRPr lang="en-US" sz="2300" dirty="0"/>
          </a:p>
        </p:txBody>
      </p:sp>
      <p:sp>
        <p:nvSpPr>
          <p:cNvPr id="10" name="Text 6"/>
          <p:cNvSpPr/>
          <p:nvPr/>
        </p:nvSpPr>
        <p:spPr>
          <a:xfrm>
            <a:off x="758309" y="7234714"/>
            <a:ext cx="13113782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Durch die präzise Analyse und gezielte Injektion wird ein individuelles, natürliches Ergebnis erzielt.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309" y="953095"/>
            <a:ext cx="147280" cy="14728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79170" y="917853"/>
            <a:ext cx="962382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WIRKDAUER</a:t>
            </a:r>
            <a:endParaRPr lang="en-US" sz="1150" dirty="0"/>
          </a:p>
        </p:txBody>
      </p:sp>
      <p:sp>
        <p:nvSpPr>
          <p:cNvPr id="4" name="Text 1"/>
          <p:cNvSpPr/>
          <p:nvPr/>
        </p:nvSpPr>
        <p:spPr>
          <a:xfrm>
            <a:off x="758309" y="1253490"/>
            <a:ext cx="4846320" cy="605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Wirkung und Dauer</a:t>
            </a:r>
            <a:endParaRPr lang="en-US" sz="38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715458"/>
            <a:ext cx="7111603" cy="4029908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1719322" y="2270046"/>
            <a:ext cx="22860" cy="4920853"/>
          </a:xfrm>
          <a:prstGeom prst="roundRect">
            <a:avLst>
              <a:gd name="adj" fmla="val 1208416"/>
            </a:avLst>
          </a:prstGeom>
          <a:solidFill>
            <a:srgbClr val="BACFDD"/>
          </a:solidFill>
          <a:ln/>
        </p:spPr>
      </p:sp>
      <p:sp>
        <p:nvSpPr>
          <p:cNvPr id="7" name="Shape 3"/>
          <p:cNvSpPr/>
          <p:nvPr/>
        </p:nvSpPr>
        <p:spPr>
          <a:xfrm>
            <a:off x="11385352" y="2465784"/>
            <a:ext cx="368260" cy="22860"/>
          </a:xfrm>
          <a:prstGeom prst="roundRect">
            <a:avLst>
              <a:gd name="adj" fmla="val 1208416"/>
            </a:avLst>
          </a:prstGeom>
          <a:solidFill>
            <a:srgbClr val="BACFDD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1696" y="2408158"/>
            <a:ext cx="138113" cy="13811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581912" y="2333268"/>
            <a:ext cx="141220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Tag 3–7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9581912" y="2792492"/>
            <a:ext cx="1412200" cy="817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Erste spürbare Wirkung setzt ein</a:t>
            </a:r>
            <a:endParaRPr lang="en-US" sz="1450" dirty="0"/>
          </a:p>
        </p:txBody>
      </p:sp>
      <p:sp>
        <p:nvSpPr>
          <p:cNvPr id="11" name="Shape 6"/>
          <p:cNvSpPr/>
          <p:nvPr/>
        </p:nvSpPr>
        <p:spPr>
          <a:xfrm>
            <a:off x="11707892" y="3515439"/>
            <a:ext cx="368260" cy="22860"/>
          </a:xfrm>
          <a:prstGeom prst="roundRect">
            <a:avLst>
              <a:gd name="adj" fmla="val 1208416"/>
            </a:avLst>
          </a:prstGeom>
          <a:solidFill>
            <a:srgbClr val="BACFDD"/>
          </a:solidFill>
          <a:ln/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1696" y="3457813"/>
            <a:ext cx="138113" cy="13811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2467392" y="3382923"/>
            <a:ext cx="1412200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Nach 2 Wochen</a:t>
            </a:r>
            <a:endParaRPr lang="en-US" sz="1900" dirty="0"/>
          </a:p>
        </p:txBody>
      </p:sp>
      <p:sp>
        <p:nvSpPr>
          <p:cNvPr id="14" name="Text 8"/>
          <p:cNvSpPr/>
          <p:nvPr/>
        </p:nvSpPr>
        <p:spPr>
          <a:xfrm>
            <a:off x="12467392" y="4144923"/>
            <a:ext cx="1412200" cy="817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Maximale Wirkung ist erreicht</a:t>
            </a:r>
            <a:endParaRPr lang="en-US" sz="1450" dirty="0"/>
          </a:p>
        </p:txBody>
      </p:sp>
      <p:sp>
        <p:nvSpPr>
          <p:cNvPr id="15" name="Shape 9"/>
          <p:cNvSpPr/>
          <p:nvPr/>
        </p:nvSpPr>
        <p:spPr>
          <a:xfrm>
            <a:off x="11385352" y="4493300"/>
            <a:ext cx="368260" cy="22860"/>
          </a:xfrm>
          <a:prstGeom prst="roundRect">
            <a:avLst>
              <a:gd name="adj" fmla="val 1208416"/>
            </a:avLst>
          </a:prstGeom>
          <a:solidFill>
            <a:srgbClr val="BACFDD"/>
          </a:solidFill>
          <a:ln/>
        </p:spPr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1696" y="4435673"/>
            <a:ext cx="138113" cy="138112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9581912" y="4360783"/>
            <a:ext cx="141220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3–6 Monate</a:t>
            </a:r>
            <a:endParaRPr lang="en-US" sz="1900" dirty="0"/>
          </a:p>
        </p:txBody>
      </p:sp>
      <p:sp>
        <p:nvSpPr>
          <p:cNvPr id="18" name="Text 11"/>
          <p:cNvSpPr/>
          <p:nvPr/>
        </p:nvSpPr>
        <p:spPr>
          <a:xfrm>
            <a:off x="9581912" y="4820007"/>
            <a:ext cx="1412200" cy="1090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Wirkungsdauer – dann natürlicher Abbau</a:t>
            </a:r>
            <a:endParaRPr lang="en-US" sz="1450" dirty="0"/>
          </a:p>
        </p:txBody>
      </p:sp>
      <p:sp>
        <p:nvSpPr>
          <p:cNvPr id="19" name="Shape 12"/>
          <p:cNvSpPr/>
          <p:nvPr/>
        </p:nvSpPr>
        <p:spPr>
          <a:xfrm>
            <a:off x="11707892" y="5471279"/>
            <a:ext cx="368260" cy="22860"/>
          </a:xfrm>
          <a:prstGeom prst="roundRect">
            <a:avLst>
              <a:gd name="adj" fmla="val 1208416"/>
            </a:avLst>
          </a:prstGeom>
          <a:solidFill>
            <a:srgbClr val="BACFDD"/>
          </a:solidFill>
          <a:ln/>
        </p:spPr>
      </p:sp>
      <p:pic>
        <p:nvPicPr>
          <p:cNvPr id="20" name="Image 5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1696" y="5413653"/>
            <a:ext cx="138113" cy="138112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12467392" y="5338763"/>
            <a:ext cx="1412200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Regelmäßige Anwendung</a:t>
            </a:r>
            <a:endParaRPr lang="en-US" sz="1900" dirty="0"/>
          </a:p>
        </p:txBody>
      </p:sp>
      <p:sp>
        <p:nvSpPr>
          <p:cNvPr id="22" name="Text 14"/>
          <p:cNvSpPr/>
          <p:nvPr/>
        </p:nvSpPr>
        <p:spPr>
          <a:xfrm>
            <a:off x="12467392" y="6100763"/>
            <a:ext cx="1412200" cy="1090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Kann den Effekt nachhaltig stabilisieren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309" y="1809155"/>
            <a:ext cx="173236" cy="17323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8103" y="1757124"/>
            <a:ext cx="1072277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SICHERHEIT</a:t>
            </a:r>
            <a:endParaRPr lang="en-US" sz="1350" dirty="0"/>
          </a:p>
        </p:txBody>
      </p:sp>
      <p:sp>
        <p:nvSpPr>
          <p:cNvPr id="4" name="Text 1"/>
          <p:cNvSpPr/>
          <p:nvPr/>
        </p:nvSpPr>
        <p:spPr>
          <a:xfrm>
            <a:off x="758309" y="2185868"/>
            <a:ext cx="7297579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Risiken und Nebenwirkungen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58309" y="3223498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Bei fachgerechter Anwendung gilt Botulinumtoxin als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gut verträglich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Eine präzise anatomische Kenntnis ist entscheidend für Sicherheit und Natürlichkeit.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758309" y="4160639"/>
            <a:ext cx="3115985" cy="2376607"/>
          </a:xfrm>
          <a:prstGeom prst="roundRect">
            <a:avLst>
              <a:gd name="adj" fmla="val 6156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29" y="4160639"/>
            <a:ext cx="121920" cy="237660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96804" y="4407694"/>
            <a:ext cx="2530435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Schwellung / Rötung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1096804" y="5250061"/>
            <a:ext cx="253043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Vorübergehend, klingt rasch ab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4090868" y="4160639"/>
            <a:ext cx="3115985" cy="2376607"/>
          </a:xfrm>
          <a:prstGeom prst="roundRect">
            <a:avLst>
              <a:gd name="adj" fmla="val 6156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388" y="4160639"/>
            <a:ext cx="121920" cy="237660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429363" y="4407694"/>
            <a:ext cx="253043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Leichte Hämatome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4429363" y="4893826"/>
            <a:ext cx="253043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 der Einstichstelle möglich</a:t>
            </a:r>
            <a:endParaRPr lang="en-US" sz="1700" dirty="0"/>
          </a:p>
        </p:txBody>
      </p:sp>
      <p:sp>
        <p:nvSpPr>
          <p:cNvPr id="14" name="Shape 9"/>
          <p:cNvSpPr/>
          <p:nvPr/>
        </p:nvSpPr>
        <p:spPr>
          <a:xfrm>
            <a:off x="7423428" y="4160639"/>
            <a:ext cx="3115985" cy="2376607"/>
          </a:xfrm>
          <a:prstGeom prst="roundRect">
            <a:avLst>
              <a:gd name="adj" fmla="val 6156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948" y="4160639"/>
            <a:ext cx="121920" cy="2376607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761923" y="4407694"/>
            <a:ext cx="253043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Muskelasymmetrie</a:t>
            </a:r>
            <a:endParaRPr lang="en-US" sz="2200" dirty="0"/>
          </a:p>
        </p:txBody>
      </p:sp>
      <p:sp>
        <p:nvSpPr>
          <p:cNvPr id="17" name="Text 11"/>
          <p:cNvSpPr/>
          <p:nvPr/>
        </p:nvSpPr>
        <p:spPr>
          <a:xfrm>
            <a:off x="7761923" y="4893826"/>
            <a:ext cx="253043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Vorübergehend und selten</a:t>
            </a:r>
            <a:endParaRPr lang="en-US" sz="1700" dirty="0"/>
          </a:p>
        </p:txBody>
      </p:sp>
      <p:sp>
        <p:nvSpPr>
          <p:cNvPr id="18" name="Shape 12"/>
          <p:cNvSpPr/>
          <p:nvPr/>
        </p:nvSpPr>
        <p:spPr>
          <a:xfrm>
            <a:off x="10755987" y="4160639"/>
            <a:ext cx="3116104" cy="2376607"/>
          </a:xfrm>
          <a:prstGeom prst="roundRect">
            <a:avLst>
              <a:gd name="adj" fmla="val 6156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5507" y="4160639"/>
            <a:ext cx="121920" cy="2376607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11094482" y="4407694"/>
            <a:ext cx="253055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Benachbarte Bereiche</a:t>
            </a:r>
            <a:endParaRPr lang="en-US" sz="2200" dirty="0"/>
          </a:p>
        </p:txBody>
      </p:sp>
      <p:sp>
        <p:nvSpPr>
          <p:cNvPr id="21" name="Text 14"/>
          <p:cNvSpPr/>
          <p:nvPr/>
        </p:nvSpPr>
        <p:spPr>
          <a:xfrm>
            <a:off x="11094482" y="5250061"/>
            <a:ext cx="253055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Selten unerwünschte Entspannung angrenzender Muskeln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2026-03-01T14:54:10Z</dcterms:created>
  <dcterms:modified xsi:type="dcterms:W3CDTF">2026-03-01T14:54:10Z</dcterms:modified>
</cp:coreProperties>
</file>