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14630400" cy="8229600"/>
  <p:notesSz cx="8229600" cy="14630400"/>
  <p:embeddedFontLst>
    <p:embeddedFont>
      <p:font typeface="Sora Semi Bold"/>
      <p:regular r:id="rId20"/>
    </p:embeddedFont>
    <p:embeddedFont>
      <p:font typeface="Sora Semi Bold"/>
      <p:regular r:id="rId21"/>
    </p:embeddedFont>
    <p:embeddedFont>
      <p:font typeface="Sora Light"/>
      <p:regular r:id="rId22"/>
    </p:embeddedFont>
    <p:embeddedFont>
      <p:font typeface="Sora Light"/>
      <p:regular r:id="rId2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20" Type="http://schemas.openxmlformats.org/officeDocument/2006/relationships/font" Target="fonts/font1.fntdata"/><Relationship Id="rId21" Type="http://schemas.openxmlformats.org/officeDocument/2006/relationships/font" Target="fonts/font2.fntdata"/><Relationship Id="rId22" Type="http://schemas.openxmlformats.org/officeDocument/2006/relationships/font" Target="fonts/font3.fntdata"/><Relationship Id="rId23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slideLayout" Target="../slideLayouts/slideLayout6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svg"/><Relationship Id="rId9" Type="http://schemas.openxmlformats.org/officeDocument/2006/relationships/image" Target="../media/image-6-9.pn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3251002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Kind hört schlecht?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44709" y="4158853"/>
            <a:ext cx="76273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Häufige Ursache: Paukenerguss und vergrößerte Rachenmandeln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244709" y="4675346"/>
            <a:ext cx="76273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Dr. Fadi Alakrami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— Facharzt für Hals-Nasen-Ohrenheilkunde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985843"/>
            <a:ext cx="10074235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Wann wird die Rachenmandel entfernt?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58309" y="2988469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Eine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Adenotomie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ist ein in der HNO-Medizin sehr häufiger und gut etablierter Eingriff.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758309" y="3504962"/>
            <a:ext cx="6462117" cy="1426250"/>
          </a:xfrm>
          <a:prstGeom prst="roundRect">
            <a:avLst>
              <a:gd name="adj" fmla="val 558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55477" y="3702129"/>
            <a:ext cx="3598664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Nasenatmungsbehinderung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55477" y="4127540"/>
            <a:ext cx="6067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Starke Behinderung der freien Nasenatmung durch vergrößerte Mandeln.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7409974" y="3504962"/>
            <a:ext cx="6462117" cy="1426250"/>
          </a:xfrm>
          <a:prstGeom prst="roundRect">
            <a:avLst>
              <a:gd name="adj" fmla="val 558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607141" y="3702129"/>
            <a:ext cx="3380780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Ausgeprägtes Schnarchen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07141" y="4127540"/>
            <a:ext cx="6067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Nächtliches Schnarchen mit unruhigem Schlaf.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758309" y="5120759"/>
            <a:ext cx="6462117" cy="1122998"/>
          </a:xfrm>
          <a:prstGeom prst="roundRect">
            <a:avLst>
              <a:gd name="adj" fmla="val 709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55477" y="531792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Häufige Infekte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55477" y="5743337"/>
            <a:ext cx="6067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Wiederkehrende Infektionen der oberen Atemwege.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7409974" y="5120759"/>
            <a:ext cx="6462117" cy="1122998"/>
          </a:xfrm>
          <a:prstGeom prst="roundRect">
            <a:avLst>
              <a:gd name="adj" fmla="val 709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07141" y="5317927"/>
            <a:ext cx="380392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Paukenerguss &amp; Hörprobleme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607141" y="5743337"/>
            <a:ext cx="6067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Kombination aus Erguss und messbarem Hörverlust.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192887"/>
            <a:ext cx="76273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Moderne HNO-Medizin bedeutet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44709" y="2724269"/>
            <a:ext cx="426482" cy="426482"/>
          </a:xfrm>
          <a:prstGeom prst="roundRect">
            <a:avLst>
              <a:gd name="adj" fmla="val 1867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860738" y="2789396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Genaue Diagnostik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860738" y="3214807"/>
            <a:ext cx="7011353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Umfassende Untersuchung vor jeder Therapieentscheidung.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6244709" y="3897154"/>
            <a:ext cx="426482" cy="426482"/>
          </a:xfrm>
          <a:prstGeom prst="roundRect">
            <a:avLst>
              <a:gd name="adj" fmla="val 1867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860738" y="3962281"/>
            <a:ext cx="270140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Individuelle Therapie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6860738" y="4387691"/>
            <a:ext cx="7011353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Jedes Kind wird einzeln beurteilt — kein Einheitsansatz.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244709" y="5070038"/>
            <a:ext cx="426482" cy="426482"/>
          </a:xfrm>
          <a:prstGeom prst="roundRect">
            <a:avLst>
              <a:gd name="adj" fmla="val 1867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860738" y="5135166"/>
            <a:ext cx="3150632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Nicht zu frühe Operation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860738" y="5560576"/>
            <a:ext cx="7011353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Abwarten und Beobachten hat seinen Platz in der Behandlung.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244709" y="6242923"/>
            <a:ext cx="426482" cy="426482"/>
          </a:xfrm>
          <a:prstGeom prst="roundRect">
            <a:avLst>
              <a:gd name="adj" fmla="val 18670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860738" y="6308050"/>
            <a:ext cx="3547824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Regelmäßige Hörkontrollen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6860738" y="6733461"/>
            <a:ext cx="7011353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Verlaufskontrollen sichern den Behandlungserfolg langfristig.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985843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Wichtig für Eltern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58309" y="2988469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Wenn Ihr Kind eines oder mehrere dieser Zeichen zeigt, sollte eine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HNO-Untersuchung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erfolgen: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758309" y="3504962"/>
            <a:ext cx="6462117" cy="1122998"/>
          </a:xfrm>
          <a:prstGeom prst="roundRect">
            <a:avLst>
              <a:gd name="adj" fmla="val 40516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55477" y="3702129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Schlechtes Hören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55477" y="4127540"/>
            <a:ext cx="6067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Das Kind reagiert verzögert oder fragt häufig nach.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7409974" y="3504962"/>
            <a:ext cx="6462117" cy="1122998"/>
          </a:xfrm>
          <a:prstGeom prst="roundRect">
            <a:avLst>
              <a:gd name="adj" fmla="val 40516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607141" y="3702129"/>
            <a:ext cx="270390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Häufiges Nachfragen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07141" y="4127540"/>
            <a:ext cx="6067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„Was?" wird zur ständigen Begleiterscheinung im Alltag.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758309" y="4817507"/>
            <a:ext cx="6462117" cy="1426250"/>
          </a:xfrm>
          <a:prstGeom prst="roundRect">
            <a:avLst>
              <a:gd name="adj" fmla="val 31901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55477" y="5014674"/>
            <a:ext cx="254281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Starkes Schnarchen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55477" y="5440085"/>
            <a:ext cx="6067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Nächtliches Schnarchen mit unruhigem oder unterbrochenem Schlaf.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7409974" y="4817507"/>
            <a:ext cx="6462117" cy="1426250"/>
          </a:xfrm>
          <a:prstGeom prst="roundRect">
            <a:avLst>
              <a:gd name="adj" fmla="val 31901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07141" y="5014674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Mundatmung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607141" y="5440085"/>
            <a:ext cx="6067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Das Kind atmet überwiegend durch den Mund statt durch die Nase.</a:t>
            </a:r>
            <a:endParaRPr lang="en-US" sz="14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633299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Zusammenfassung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58309" y="2541151"/>
            <a:ext cx="76273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Paukenerguss und vergrößerte Rachenmandeln gehören zu den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häufigsten Ursachen für Hörprobleme im Kindesalter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1042630" y="3574137"/>
            <a:ext cx="734306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Eine frühzeitige Diagnose hilft,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Hören, Schlaf und Sprachentwicklung optimal zu unterstützen.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758309" y="3360896"/>
            <a:ext cx="22860" cy="1032986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7" name="Text 4"/>
          <p:cNvSpPr/>
          <p:nvPr/>
        </p:nvSpPr>
        <p:spPr>
          <a:xfrm>
            <a:off x="758309" y="4701897"/>
            <a:ext cx="3695224" cy="625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900"/>
              </a:lnSpc>
              <a:buNone/>
            </a:pPr>
            <a:r>
              <a:rPr lang="en-US" sz="4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4</a:t>
            </a:r>
            <a:endParaRPr lang="en-US" sz="4900" dirty="0"/>
          </a:p>
        </p:txBody>
      </p:sp>
      <p:sp>
        <p:nvSpPr>
          <p:cNvPr id="8" name="Text 5"/>
          <p:cNvSpPr/>
          <p:nvPr/>
        </p:nvSpPr>
        <p:spPr>
          <a:xfrm>
            <a:off x="1358741" y="5564386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Diagnoseschritte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58309" y="5989796"/>
            <a:ext cx="3695224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Ohrmikroskopie, Tympanometrie, Hörtest, Nasenrachenuntersuchung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4690467" y="4701897"/>
            <a:ext cx="3695224" cy="625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900"/>
              </a:lnSpc>
              <a:buNone/>
            </a:pPr>
            <a:r>
              <a:rPr lang="en-US" sz="490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2</a:t>
            </a:r>
            <a:endParaRPr lang="en-US" sz="4900" dirty="0"/>
          </a:p>
        </p:txBody>
      </p:sp>
      <p:sp>
        <p:nvSpPr>
          <p:cNvPr id="11" name="Text 8"/>
          <p:cNvSpPr/>
          <p:nvPr/>
        </p:nvSpPr>
        <p:spPr>
          <a:xfrm>
            <a:off x="5290899" y="5564386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Therapieoptionen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4690467" y="5989796"/>
            <a:ext cx="3695224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Paukenröhrchen und/oder Adenotomie — individuell entschieden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618774"/>
            <a:ext cx="76273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Viele Eltern bemerken zuerst kleine Veränderungen</a:t>
            </a:r>
            <a:endParaRPr lang="en-US" sz="39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9389" y="3155871"/>
            <a:ext cx="284321" cy="2843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374338" y="3150156"/>
            <a:ext cx="3809048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„Was?" – häufiges Nachfragen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1374338" y="3575566"/>
            <a:ext cx="7011353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Das Kind versteht Gesprochenes nicht beim ersten Mal.</a:t>
            </a:r>
            <a:endParaRPr lang="en-US" sz="14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389" y="4263628"/>
            <a:ext cx="284321" cy="28432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374338" y="4257913"/>
            <a:ext cx="374153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Fernseher wird lauter gestellt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1374338" y="4683323"/>
            <a:ext cx="7011353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Unbewusste Kompensation des verminderten Hörens.</a:t>
            </a:r>
            <a:endParaRPr lang="en-US" sz="14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9389" y="5371386"/>
            <a:ext cx="284321" cy="2843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374338" y="5365671"/>
            <a:ext cx="533542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Verzögerte Reaktion &amp; Unaufmerksamkeit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1374338" y="5791081"/>
            <a:ext cx="7011353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Im Kindergarten wirkt das Kind abwesend oder unkonzentriert.</a:t>
            </a:r>
            <a:endParaRPr lang="en-US" sz="1450" dirty="0"/>
          </a:p>
        </p:txBody>
      </p:sp>
      <p:sp>
        <p:nvSpPr>
          <p:cNvPr id="13" name="Text 7"/>
          <p:cNvSpPr/>
          <p:nvPr/>
        </p:nvSpPr>
        <p:spPr>
          <a:xfrm>
            <a:off x="758309" y="6307574"/>
            <a:ext cx="76273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Oft steckt dahinter ein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Paukenerguss im Mittelohr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320409"/>
            <a:ext cx="6716911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Was ist ein Paukenerguss?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08263" y="3228261"/>
            <a:ext cx="3855363" cy="2680930"/>
          </a:xfrm>
          <a:prstGeom prst="roundRect">
            <a:avLst>
              <a:gd name="adj" fmla="val 5091"/>
            </a:avLst>
          </a:prstGeom>
          <a:solidFill>
            <a:srgbClr val="DA1B2E"/>
          </a:solidFill>
          <a:ln/>
        </p:spPr>
      </p:sp>
      <p:sp>
        <p:nvSpPr>
          <p:cNvPr id="5" name="Text 2"/>
          <p:cNvSpPr/>
          <p:nvPr/>
        </p:nvSpPr>
        <p:spPr>
          <a:xfrm>
            <a:off x="6297811" y="3417808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Definition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297811" y="3919061"/>
            <a:ext cx="3476268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Beim Paukenerguss befindet sich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Flüssigkeit hinter dem Trommelfell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— ohne akute Entzündung.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10297239" y="3417808"/>
            <a:ext cx="2494955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Wichtige Merkmale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297239" y="3919061"/>
            <a:ext cx="3582472" cy="1042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Meist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keine Schmerzen</a:t>
            </a:r>
            <a:endParaRPr lang="en-US" sz="14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Keine akute Entzündung</a:t>
            </a:r>
            <a:endParaRPr lang="en-US" sz="14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Aber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vermindertes Hören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10297239" y="5132070"/>
            <a:ext cx="358247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Das Kind hört oft, als wäre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Watte im Ohr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642116"/>
            <a:ext cx="8987195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Warum entsteht ein Paukenerguss?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58309" y="3644741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Eine häufige Ursache sind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vergrößerte Rachenmandeln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— von vielen Eltern „Nasenpolypen" genannt.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758309" y="4161234"/>
            <a:ext cx="4244816" cy="1426250"/>
          </a:xfrm>
          <a:prstGeom prst="roundRect">
            <a:avLst>
              <a:gd name="adj" fmla="val 558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55477" y="435840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Nasenatmung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55477" y="4783812"/>
            <a:ext cx="385048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Vergrößerte Rachenmandeln behindern die freie Nasenatmung.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5192673" y="4161234"/>
            <a:ext cx="4244935" cy="1426250"/>
          </a:xfrm>
          <a:prstGeom prst="roundRect">
            <a:avLst>
              <a:gd name="adj" fmla="val 558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389840" y="435840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Ohrtrompete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5389840" y="4783812"/>
            <a:ext cx="3850600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Ohrtrompete wird blockiert und kann nicht mehr frei belüften.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9627156" y="4161234"/>
            <a:ext cx="4244816" cy="1426250"/>
          </a:xfrm>
          <a:prstGeom prst="roundRect">
            <a:avLst>
              <a:gd name="adj" fmla="val 5583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24323" y="435840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Mittelohr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824323" y="4783812"/>
            <a:ext cx="385048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Die gestörte Belüftung führt zur Flüssigkeitsansammlung im Mittelohr.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188726"/>
            <a:ext cx="7518083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Typische Zeichen bei Kindern</a:t>
            </a:r>
            <a:endParaRPr lang="en-US" sz="39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309" y="3096578"/>
            <a:ext cx="473869" cy="47386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69112" y="3096578"/>
            <a:ext cx="3531156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Mundatmung &amp; Schnarchen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1469112" y="3521988"/>
            <a:ext cx="691657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Das Kind atmet überwiegend durch den Mund und schnarcht nachts.</a:t>
            </a:r>
            <a:endParaRPr lang="en-US" sz="14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309" y="4204335"/>
            <a:ext cx="473869" cy="47386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69112" y="4204335"/>
            <a:ext cx="2601635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Häufige Erkältungen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1469112" y="4629745"/>
            <a:ext cx="691657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Wiederkehrende Infekte der oberen Atemwege sind typisch.</a:t>
            </a:r>
            <a:endParaRPr lang="en-US" sz="14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8309" y="5312093"/>
            <a:ext cx="473869" cy="47386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69112" y="5312093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Hören &amp; Sprache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1469112" y="5737503"/>
            <a:ext cx="691657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Schlechtes Hören und verzögerte Sprachentwicklung fallen auf.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545074"/>
            <a:ext cx="8900993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Warum ist gutes Hören so wichtig?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58309" y="2547699"/>
            <a:ext cx="6462117" cy="1464231"/>
          </a:xfrm>
          <a:prstGeom prst="roundRect">
            <a:avLst>
              <a:gd name="adj" fmla="val 543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55477" y="2744867"/>
            <a:ext cx="568643" cy="568643"/>
          </a:xfrm>
          <a:prstGeom prst="roundRect">
            <a:avLst>
              <a:gd name="adj" fmla="val 16078780"/>
            </a:avLst>
          </a:prstGeom>
          <a:solidFill>
            <a:srgbClr val="DA1B2E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1806" y="2901196"/>
            <a:ext cx="255865" cy="2558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55477" y="3503057"/>
            <a:ext cx="2506147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Sprachentwicklung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7409974" y="2547699"/>
            <a:ext cx="6462117" cy="1464231"/>
          </a:xfrm>
          <a:prstGeom prst="roundRect">
            <a:avLst>
              <a:gd name="adj" fmla="val 543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7607141" y="2744867"/>
            <a:ext cx="568643" cy="568643"/>
          </a:xfrm>
          <a:prstGeom prst="roundRect">
            <a:avLst>
              <a:gd name="adj" fmla="val 16078780"/>
            </a:avLst>
          </a:prstGeom>
          <a:solidFill>
            <a:srgbClr val="DA1B2E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3470" y="2901196"/>
            <a:ext cx="255865" cy="25586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607141" y="350305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Lernen</a:t>
            </a:r>
            <a:endParaRPr lang="en-US" sz="1950" dirty="0"/>
          </a:p>
        </p:txBody>
      </p:sp>
      <p:sp>
        <p:nvSpPr>
          <p:cNvPr id="11" name="Shape 7"/>
          <p:cNvSpPr/>
          <p:nvPr/>
        </p:nvSpPr>
        <p:spPr>
          <a:xfrm>
            <a:off x="758309" y="4201478"/>
            <a:ext cx="6462117" cy="1464231"/>
          </a:xfrm>
          <a:prstGeom prst="roundRect">
            <a:avLst>
              <a:gd name="adj" fmla="val 543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955477" y="4398645"/>
            <a:ext cx="568643" cy="568643"/>
          </a:xfrm>
          <a:prstGeom prst="roundRect">
            <a:avLst>
              <a:gd name="adj" fmla="val 16078780"/>
            </a:avLst>
          </a:prstGeom>
          <a:solidFill>
            <a:srgbClr val="DA1B2E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1806" y="4554974"/>
            <a:ext cx="255865" cy="25586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55477" y="5156835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Aufmerksamkeit</a:t>
            </a:r>
            <a:endParaRPr lang="en-US" sz="1950" dirty="0"/>
          </a:p>
        </p:txBody>
      </p:sp>
      <p:sp>
        <p:nvSpPr>
          <p:cNvPr id="15" name="Shape 10"/>
          <p:cNvSpPr/>
          <p:nvPr/>
        </p:nvSpPr>
        <p:spPr>
          <a:xfrm>
            <a:off x="7409974" y="4201478"/>
            <a:ext cx="6462117" cy="1464231"/>
          </a:xfrm>
          <a:prstGeom prst="roundRect">
            <a:avLst>
              <a:gd name="adj" fmla="val 5438"/>
            </a:avLst>
          </a:prstGeom>
          <a:solidFill>
            <a:srgbClr val="F9D2D6"/>
          </a:solidFill>
          <a:ln w="7620">
            <a:solidFill>
              <a:srgbClr val="DFB8BC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7607141" y="4398645"/>
            <a:ext cx="568643" cy="568643"/>
          </a:xfrm>
          <a:prstGeom prst="roundRect">
            <a:avLst>
              <a:gd name="adj" fmla="val 16078780"/>
            </a:avLst>
          </a:prstGeom>
          <a:solidFill>
            <a:srgbClr val="DA1B2E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3470" y="4554974"/>
            <a:ext cx="255865" cy="25586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07141" y="5156835"/>
            <a:ext cx="2566273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Soziale Entwicklung</a:t>
            </a:r>
            <a:endParaRPr lang="en-US" sz="1950" dirty="0"/>
          </a:p>
        </p:txBody>
      </p:sp>
      <p:sp>
        <p:nvSpPr>
          <p:cNvPr id="19" name="Shape 13"/>
          <p:cNvSpPr/>
          <p:nvPr/>
        </p:nvSpPr>
        <p:spPr>
          <a:xfrm>
            <a:off x="758309" y="5878949"/>
            <a:ext cx="13113782" cy="805577"/>
          </a:xfrm>
          <a:prstGeom prst="roundRect">
            <a:avLst>
              <a:gd name="adj" fmla="val 9884"/>
            </a:avLst>
          </a:prstGeom>
          <a:solidFill>
            <a:srgbClr val="F7BBC1"/>
          </a:solidFill>
          <a:ln/>
        </p:spPr>
      </p:sp>
      <p:pic>
        <p:nvPicPr>
          <p:cNvPr id="20" name="Image 4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857" y="6163389"/>
            <a:ext cx="236934" cy="189548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1374338" y="6115883"/>
            <a:ext cx="12308205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Ein länger bestehender Paukenerguss kann das Hören deutlich beeinträchtigen und alle diese Bereiche negativ beeinflussen.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670203"/>
            <a:ext cx="7627382" cy="1184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Wie wird die Diagnose gestellt?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244709" y="2111693"/>
            <a:ext cx="180023" cy="225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01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6244709" y="2394823"/>
            <a:ext cx="7627382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6" name="Text 3"/>
          <p:cNvSpPr/>
          <p:nvPr/>
        </p:nvSpPr>
        <p:spPr>
          <a:xfrm>
            <a:off x="6244709" y="2530554"/>
            <a:ext cx="2369701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Ohrmikroskopie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244709" y="2929295"/>
            <a:ext cx="7627382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Detaillierte Betrachtung des Trommelfells und Gehörgangs.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244709" y="3516392"/>
            <a:ext cx="180023" cy="225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02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6244709" y="3799523"/>
            <a:ext cx="7627382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0" name="Text 7"/>
          <p:cNvSpPr/>
          <p:nvPr/>
        </p:nvSpPr>
        <p:spPr>
          <a:xfrm>
            <a:off x="6244709" y="3935254"/>
            <a:ext cx="2369701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Tympanometrie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6244709" y="4333994"/>
            <a:ext cx="7627382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Messung der Trommelfellbeweglichkeit zur Ergusserkennung.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6244709" y="4921091"/>
            <a:ext cx="180023" cy="225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03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6244709" y="5204222"/>
            <a:ext cx="7627382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4" name="Text 11"/>
          <p:cNvSpPr/>
          <p:nvPr/>
        </p:nvSpPr>
        <p:spPr>
          <a:xfrm>
            <a:off x="6244709" y="5339953"/>
            <a:ext cx="2369701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Hörtest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6244709" y="5738693"/>
            <a:ext cx="7627382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Überprüfung des Hörvermögens altersgerecht.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6244709" y="6325791"/>
            <a:ext cx="180023" cy="225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04</a:t>
            </a:r>
            <a:endParaRPr lang="en-US" sz="1400" dirty="0"/>
          </a:p>
        </p:txBody>
      </p:sp>
      <p:sp>
        <p:nvSpPr>
          <p:cNvPr id="17" name="Shape 14"/>
          <p:cNvSpPr/>
          <p:nvPr/>
        </p:nvSpPr>
        <p:spPr>
          <a:xfrm>
            <a:off x="6244709" y="6608921"/>
            <a:ext cx="7627382" cy="22860"/>
          </a:xfrm>
          <a:prstGeom prst="rect">
            <a:avLst/>
          </a:prstGeom>
          <a:solidFill>
            <a:srgbClr val="DA1B2E"/>
          </a:solidFill>
          <a:ln/>
        </p:spPr>
      </p:sp>
      <p:sp>
        <p:nvSpPr>
          <p:cNvPr id="18" name="Text 15"/>
          <p:cNvSpPr/>
          <p:nvPr/>
        </p:nvSpPr>
        <p:spPr>
          <a:xfrm>
            <a:off x="6244709" y="6744653"/>
            <a:ext cx="3307913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Nasenrachenuntersuchung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6244709" y="7143393"/>
            <a:ext cx="7627382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Beurteilung der Rachenmandeln und Atemwege.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320409"/>
            <a:ext cx="8687872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Muss jedes Kind operiert werden?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21863" y="3228261"/>
            <a:ext cx="5240893" cy="2680930"/>
          </a:xfrm>
          <a:prstGeom prst="roundRect">
            <a:avLst>
              <a:gd name="adj" fmla="val 5091"/>
            </a:avLst>
          </a:prstGeom>
          <a:solidFill>
            <a:srgbClr val="DA1B2E"/>
          </a:solidFill>
          <a:ln/>
        </p:spPr>
      </p:sp>
      <p:sp>
        <p:nvSpPr>
          <p:cNvPr id="4" name="Text 2"/>
          <p:cNvSpPr/>
          <p:nvPr/>
        </p:nvSpPr>
        <p:spPr>
          <a:xfrm>
            <a:off x="811411" y="3417808"/>
            <a:ext cx="4861798" cy="860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750"/>
              </a:lnSpc>
              <a:buNone/>
            </a:pPr>
            <a:r>
              <a:rPr lang="en-US" sz="5400" dirty="0">
                <a:solidFill>
                  <a:srgbClr val="FFFFFF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Nein.</a:t>
            </a:r>
            <a:endParaRPr lang="en-US" sz="5400" dirty="0"/>
          </a:p>
        </p:txBody>
      </p:sp>
      <p:sp>
        <p:nvSpPr>
          <p:cNvPr id="5" name="Text 3"/>
          <p:cNvSpPr/>
          <p:nvPr/>
        </p:nvSpPr>
        <p:spPr>
          <a:xfrm>
            <a:off x="811411" y="4467820"/>
            <a:ext cx="486179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Nicht jedes Kind braucht sofort eine Operation.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196370" y="3417808"/>
            <a:ext cx="3608903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Häufig ist zunächst möglich: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6196370" y="3919061"/>
            <a:ext cx="7683222" cy="1042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Abwartende Beobachtung</a:t>
            </a:r>
            <a:endParaRPr lang="en-US" sz="14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Regelmäßige Hörkontrollen</a:t>
            </a:r>
            <a:endParaRPr lang="en-US" sz="1450" dirty="0"/>
          </a:p>
          <a:p>
            <a:pPr algn="l" marL="342900" indent="-342900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Verlaufskontrolle über Zeit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6196370" y="5132070"/>
            <a:ext cx="768322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Viele Paukenergüsse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verschwinden von selbst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— eine individuelle Entscheidung ist entscheidend.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757833"/>
            <a:ext cx="76273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dirty="0">
                <a:solidFill>
                  <a:srgbClr val="1F1E1E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Wann können Paukenröhrchen helfen?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58309" y="2289215"/>
            <a:ext cx="7627382" cy="1153478"/>
          </a:xfrm>
          <a:prstGeom prst="roundRect">
            <a:avLst>
              <a:gd name="adj" fmla="val 9513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35449" y="2289215"/>
            <a:ext cx="91440" cy="1153478"/>
          </a:xfrm>
          <a:prstGeom prst="roundRect">
            <a:avLst>
              <a:gd name="adj" fmla="val 87077"/>
            </a:avLst>
          </a:prstGeom>
          <a:solidFill>
            <a:srgbClr val="DA1B2E"/>
          </a:solidFill>
          <a:ln/>
        </p:spPr>
      </p:sp>
      <p:sp>
        <p:nvSpPr>
          <p:cNvPr id="6" name="Text 3"/>
          <p:cNvSpPr/>
          <p:nvPr/>
        </p:nvSpPr>
        <p:spPr>
          <a:xfrm>
            <a:off x="1039297" y="2501622"/>
            <a:ext cx="406669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Lang anhaltender Paukenerguss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39297" y="2927032"/>
            <a:ext cx="713398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Wenn der Erguss über Monate bestehen bleibt.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758309" y="3632240"/>
            <a:ext cx="7627382" cy="1153478"/>
          </a:xfrm>
          <a:prstGeom prst="roundRect">
            <a:avLst>
              <a:gd name="adj" fmla="val 9513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35449" y="3632240"/>
            <a:ext cx="91440" cy="1153478"/>
          </a:xfrm>
          <a:prstGeom prst="roundRect">
            <a:avLst>
              <a:gd name="adj" fmla="val 87077"/>
            </a:avLst>
          </a:prstGeom>
          <a:solidFill>
            <a:srgbClr val="DA1B2E"/>
          </a:solidFill>
          <a:ln/>
        </p:spPr>
      </p:sp>
      <p:sp>
        <p:nvSpPr>
          <p:cNvPr id="10" name="Text 7"/>
          <p:cNvSpPr/>
          <p:nvPr/>
        </p:nvSpPr>
        <p:spPr>
          <a:xfrm>
            <a:off x="1039297" y="3844647"/>
            <a:ext cx="36704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Deutliche Höreinschränkung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39297" y="4270058"/>
            <a:ext cx="713398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Bei messbarem Hörverlust, der den Alltag beeinträchtigt.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758309" y="4975265"/>
            <a:ext cx="7627382" cy="1153478"/>
          </a:xfrm>
          <a:prstGeom prst="roundRect">
            <a:avLst>
              <a:gd name="adj" fmla="val 9513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35449" y="4975265"/>
            <a:ext cx="91440" cy="1153478"/>
          </a:xfrm>
          <a:prstGeom prst="roundRect">
            <a:avLst>
              <a:gd name="adj" fmla="val 87077"/>
            </a:avLst>
          </a:prstGeom>
          <a:solidFill>
            <a:srgbClr val="DA1B2E"/>
          </a:solidFill>
          <a:ln/>
        </p:spPr>
      </p:sp>
      <p:sp>
        <p:nvSpPr>
          <p:cNvPr id="14" name="Text 11"/>
          <p:cNvSpPr/>
          <p:nvPr/>
        </p:nvSpPr>
        <p:spPr>
          <a:xfrm>
            <a:off x="1039297" y="5187672"/>
            <a:ext cx="3916561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Betroffene Sprachentwicklung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1039297" y="5613083"/>
            <a:ext cx="713398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Wenn Sprachverzögerungen auf das Hörproblem zurückzuführen sind.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758309" y="6318290"/>
            <a:ext cx="7627382" cy="1153478"/>
          </a:xfrm>
          <a:prstGeom prst="roundRect">
            <a:avLst>
              <a:gd name="adj" fmla="val 9513"/>
            </a:avLst>
          </a:prstGeom>
          <a:solidFill>
            <a:srgbClr val="FFFFFF"/>
          </a:solidFill>
          <a:ln w="22860">
            <a:solidFill>
              <a:srgbClr val="DFB8BC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735449" y="6318290"/>
            <a:ext cx="91440" cy="1153478"/>
          </a:xfrm>
          <a:prstGeom prst="roundRect">
            <a:avLst>
              <a:gd name="adj" fmla="val 87077"/>
            </a:avLst>
          </a:prstGeom>
          <a:solidFill>
            <a:srgbClr val="DA1B2E"/>
          </a:solidFill>
          <a:ln/>
        </p:spPr>
      </p:sp>
      <p:sp>
        <p:nvSpPr>
          <p:cNvPr id="18" name="Text 15"/>
          <p:cNvSpPr/>
          <p:nvPr/>
        </p:nvSpPr>
        <p:spPr>
          <a:xfrm>
            <a:off x="1039297" y="6530697"/>
            <a:ext cx="3928586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3B3535"/>
                </a:solidFill>
                <a:latin typeface="Sora Semi Bold" pitchFamily="34" charset="0"/>
                <a:ea typeface="Sora Semi Bold" pitchFamily="34" charset="-122"/>
                <a:cs typeface="Sora Semi Bold" pitchFamily="34" charset="-120"/>
              </a:rPr>
              <a:t>Wiederkehrende Ohrprobleme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1039297" y="6956108"/>
            <a:ext cx="7133987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Paukenröhrchen verbessern die Belüftung des Mittelohres dauerhaft.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2026-03-14T21:59:35Z</dcterms:created>
  <dcterms:modified xsi:type="dcterms:W3CDTF">2026-03-14T21:59:35Z</dcterms:modified>
</cp:coreProperties>
</file>