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Sora Semi Bold"/>
      <p:regular r:id="rId19"/>
    </p:embeddedFont>
    <p:embeddedFont>
      <p:font typeface="Sora Semi Bold"/>
      <p:regular r:id="rId20"/>
    </p:embeddedFont>
    <p:embeddedFont>
      <p:font typeface="Sora Light"/>
      <p:regular r:id="rId21"/>
    </p:embeddedFont>
    <p:embeddedFont>
      <p:font typeface="Sora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slideLayout" Target="../slideLayouts/slideLayout4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image" Target="../media/image-7-9.png"/><Relationship Id="rId10" Type="http://schemas.openxmlformats.org/officeDocument/2006/relationships/image" Target="../media/image-7-10.svg"/><Relationship Id="rId11" Type="http://schemas.openxmlformats.org/officeDocument/2006/relationships/slideLayout" Target="../slideLayouts/slideLayout8.xml"/><Relationship Id="rId1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59770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Gesicht verjüngen ohne Botox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348043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Natürliche Methoden zur Unterstützung der Hautregeneration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244709" y="4938474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Dr. Daniela Tapos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Fachärztin für Hals-Nasen-Ohrenheilkunde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766882"/>
            <a:ext cx="895588" cy="303490"/>
          </a:xfrm>
          <a:prstGeom prst="roundRect">
            <a:avLst>
              <a:gd name="adj" fmla="val 19190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6348651" y="818793"/>
            <a:ext cx="687705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6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7226856" y="818793"/>
            <a:ext cx="1534835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VORTEILE &amp; GRENZEN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244709" y="1125736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Vorteile der Gesichtsakupunktur</a:t>
            </a:r>
            <a:endParaRPr lang="en-US" sz="3550" dirty="0"/>
          </a:p>
        </p:txBody>
      </p:sp>
      <p:sp>
        <p:nvSpPr>
          <p:cNvPr id="7" name="Shape 4"/>
          <p:cNvSpPr/>
          <p:nvPr/>
        </p:nvSpPr>
        <p:spPr>
          <a:xfrm>
            <a:off x="6244709" y="2473762"/>
            <a:ext cx="7627382" cy="979527"/>
          </a:xfrm>
          <a:prstGeom prst="roundRect">
            <a:avLst>
              <a:gd name="adj" fmla="val 743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25565" y="2654617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Minimalinvasiv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425565" y="3022878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Nur hauchdünne Nadeln – keine Schnitte, keine Narben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244709" y="3591878"/>
            <a:ext cx="7627382" cy="979527"/>
          </a:xfrm>
          <a:prstGeom prst="roundRect">
            <a:avLst>
              <a:gd name="adj" fmla="val 743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5565" y="3772733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Keine Injektionen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425565" y="4140994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Kein Einsatz von Botox, Fillern oder anderen Fremdstoffen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244709" y="4709993"/>
            <a:ext cx="7627382" cy="979527"/>
          </a:xfrm>
          <a:prstGeom prst="roundRect">
            <a:avLst>
              <a:gd name="adj" fmla="val 743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25565" y="4890849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Keine Operation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425565" y="5259110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Kein chirurgischer Eingriff – keine langen Ausfallzeiten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6244709" y="5828109"/>
            <a:ext cx="7627382" cy="979527"/>
          </a:xfrm>
          <a:prstGeom prst="roundRect">
            <a:avLst>
              <a:gd name="adj" fmla="val 743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25565" y="6008965"/>
            <a:ext cx="2334339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Natürliche Prozesse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6425565" y="6377226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Aktivierung der körpereigenen Regeneration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6244709" y="6963608"/>
            <a:ext cx="7627382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Methode wird häufig als </a:t>
            </a:r>
            <a:pPr algn="l"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ergänzende Behandlung</a:t>
            </a:r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eingesetzt und lässt sich gut mit anderen Ansätzen der ästhetischen Medizin kombinieren.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868329"/>
            <a:ext cx="1119426" cy="407075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88206" y="1933218"/>
            <a:ext cx="859631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6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1985963" y="1933218"/>
            <a:ext cx="1918454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VORTEILE &amp; GRENZEN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758309" y="2361962"/>
            <a:ext cx="632269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Grenzen der Methode</a:t>
            </a:r>
            <a:endParaRPr lang="en-US" sz="4450" dirty="0"/>
          </a:p>
        </p:txBody>
      </p:sp>
      <p:sp>
        <p:nvSpPr>
          <p:cNvPr id="6" name="Text 4"/>
          <p:cNvSpPr/>
          <p:nvPr/>
        </p:nvSpPr>
        <p:spPr>
          <a:xfrm>
            <a:off x="758309" y="3399592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Transparenz ist uns wichtig: Gesichtsakupunktur ist ein wertvolles Verfahren, hat aber auch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klare Grenzen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602218" y="3990023"/>
            <a:ext cx="6604754" cy="2371130"/>
          </a:xfrm>
          <a:prstGeom prst="roundRect">
            <a:avLst>
              <a:gd name="adj" fmla="val 6579"/>
            </a:avLst>
          </a:prstGeom>
          <a:solidFill>
            <a:srgbClr val="DA1B2E"/>
          </a:solidFill>
          <a:ln/>
        </p:spPr>
      </p:sp>
      <p:sp>
        <p:nvSpPr>
          <p:cNvPr id="8" name="Text 6"/>
          <p:cNvSpPr/>
          <p:nvPr/>
        </p:nvSpPr>
        <p:spPr>
          <a:xfrm>
            <a:off x="818793" y="420659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Nicht geeignet bei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818793" y="4779407"/>
            <a:ext cx="6171605" cy="1191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Tiefen, stark ausgeprägten Falten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Fortgeschrittener Hauterschlaffung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Starkem Volumenverlust im Gesicht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587139" y="4206597"/>
            <a:ext cx="292334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Dann empfehlen wir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87139" y="4779407"/>
            <a:ext cx="629257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 diesen Fällen können andere ästhetische Verfahren sinnvoller sein – beispielsweise Laserbehandlungen, Filler oder operative Eingriffe. Wir beraten Sie individuell und ehrlich.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548289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Zusammenfassung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2585918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Gesichtsakupunktur ist ein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minimalinvasiver, natürlicher Ansatz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zur Unterstützung der Hautregeneration. Durch die gezielte Stimulation der Mikrozirkulation und die mögliche Aktivierung von Kollagenprozessen kann die Hautstruktur positiv beeinflusst werden.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1083231" y="4460200"/>
            <a:ext cx="730246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Besonders geeignet bei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frühen Zeichen der Hautalterung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und als ergänzende Therapie – für ein frischeres, natürliches Hautbild ohne Botox.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58309" y="4216479"/>
            <a:ext cx="30480" cy="1527572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7" name="Text 4"/>
          <p:cNvSpPr/>
          <p:nvPr/>
        </p:nvSpPr>
        <p:spPr>
          <a:xfrm>
            <a:off x="758309" y="5987772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Dr. Daniela Tapos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Fachärztin für Hals-Nasen-Ohrenheilkunde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4131" y="521851"/>
            <a:ext cx="944285" cy="341590"/>
          </a:xfrm>
          <a:prstGeom prst="roundRect">
            <a:avLst>
              <a:gd name="adj" fmla="val 18667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777954" y="578763"/>
            <a:ext cx="716637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1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1703189" y="578763"/>
            <a:ext cx="1137404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GRUNDLAGEN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64131" y="929878"/>
            <a:ext cx="6257925" cy="624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Hautalterung im Gesicht</a:t>
            </a:r>
            <a:endParaRPr lang="en-US" sz="3900" dirty="0"/>
          </a:p>
        </p:txBody>
      </p:sp>
      <p:sp>
        <p:nvSpPr>
          <p:cNvPr id="6" name="Text 4"/>
          <p:cNvSpPr/>
          <p:nvPr/>
        </p:nvSpPr>
        <p:spPr>
          <a:xfrm>
            <a:off x="664131" y="1803440"/>
            <a:ext cx="13302139" cy="569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Mit zunehmendem Alter verändert sich die Hautstruktur auf natürliche Weise. Verschiedene biologische Prozesse tragen dazu bei, dass die Haut an Spannkraft und Frische verliert – besonders im Bereich von Gesicht und Hals.</a:t>
            </a:r>
            <a:endParaRPr lang="en-US" sz="14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131" y="2746891"/>
            <a:ext cx="8484275" cy="480774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618940" y="3565684"/>
            <a:ext cx="2996446" cy="374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Wichtige Prozesse</a:t>
            </a:r>
            <a:endParaRPr lang="en-US" sz="2350" dirty="0"/>
          </a:p>
        </p:txBody>
      </p:sp>
      <p:sp>
        <p:nvSpPr>
          <p:cNvPr id="9" name="Text 6"/>
          <p:cNvSpPr/>
          <p:nvPr/>
        </p:nvSpPr>
        <p:spPr>
          <a:xfrm>
            <a:off x="9618940" y="4106466"/>
            <a:ext cx="4354830" cy="2737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Kollagenabbau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die natürliche Produktion nimmt ab dem 25. Lebensjahr stetig ab</a:t>
            </a:r>
            <a:endParaRPr lang="en-US" sz="145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Elastizitätsverlust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das Bindegewebe verliert an Spannkraft</a:t>
            </a:r>
            <a:endParaRPr lang="en-US" sz="145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Verminderte Durchblutung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die Nährstoffversorgung der Haut sinkt</a:t>
            </a:r>
            <a:endParaRPr lang="en-US" sz="145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Feine Linien und Falten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erste sichtbare Zeichen der Hautalterung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987385"/>
            <a:ext cx="890111" cy="303490"/>
          </a:xfrm>
          <a:prstGeom prst="roundRect">
            <a:avLst>
              <a:gd name="adj" fmla="val 19190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62251" y="1039297"/>
            <a:ext cx="682228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2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1734979" y="1039297"/>
            <a:ext cx="1897499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BEHANDLUNGSOPTIONEN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758309" y="1346240"/>
            <a:ext cx="12871371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Welche Möglichkeiten gibt es zur Gesichtsverjüngung?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58309" y="2124194"/>
            <a:ext cx="13113782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moderne ästhetische Medizin bietet heute ein breites Spektrum an Verfahren – von klassischer Hautpflege bis hin zu innovativen regenerativen Ansätzen.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758309" y="2779276"/>
            <a:ext cx="6487597" cy="1638062"/>
          </a:xfrm>
          <a:prstGeom prst="roundRect">
            <a:avLst>
              <a:gd name="adj" fmla="val 4444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939165" y="2960132"/>
            <a:ext cx="519946" cy="519946"/>
          </a:xfrm>
          <a:prstGeom prst="roundRect">
            <a:avLst>
              <a:gd name="adj" fmla="val 17584683"/>
            </a:avLst>
          </a:prstGeom>
          <a:solidFill>
            <a:srgbClr val="DA1B2E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59" y="3103007"/>
            <a:ext cx="233958" cy="2339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39165" y="3618667"/>
            <a:ext cx="2850475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Hautpflege &amp; Prävention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39165" y="3986927"/>
            <a:ext cx="6125885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Täglicher Schutz und hochwertige Wirkstoffe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7384494" y="2779276"/>
            <a:ext cx="6487597" cy="1638062"/>
          </a:xfrm>
          <a:prstGeom prst="roundRect">
            <a:avLst>
              <a:gd name="adj" fmla="val 4444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565350" y="2960132"/>
            <a:ext cx="519946" cy="519946"/>
          </a:xfrm>
          <a:prstGeom prst="roundRect">
            <a:avLst>
              <a:gd name="adj" fmla="val 17584683"/>
            </a:avLst>
          </a:prstGeom>
          <a:solidFill>
            <a:srgbClr val="DA1B2E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8344" y="3103007"/>
            <a:ext cx="233958" cy="23395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565350" y="3618667"/>
            <a:ext cx="316968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Energie-basierte Verfahren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7565350" y="3986927"/>
            <a:ext cx="6125885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Laser, Radiofrequenz und Ultraschall</a:t>
            </a:r>
            <a:endParaRPr lang="en-US" sz="1350" dirty="0"/>
          </a:p>
        </p:txBody>
      </p:sp>
      <p:sp>
        <p:nvSpPr>
          <p:cNvPr id="17" name="Shape 13"/>
          <p:cNvSpPr/>
          <p:nvPr/>
        </p:nvSpPr>
        <p:spPr>
          <a:xfrm>
            <a:off x="758309" y="4555927"/>
            <a:ext cx="6487597" cy="1638062"/>
          </a:xfrm>
          <a:prstGeom prst="roundRect">
            <a:avLst>
              <a:gd name="adj" fmla="val 4444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939165" y="4736783"/>
            <a:ext cx="519946" cy="519946"/>
          </a:xfrm>
          <a:prstGeom prst="roundRect">
            <a:avLst>
              <a:gd name="adj" fmla="val 17584683"/>
            </a:avLst>
          </a:prstGeom>
          <a:solidFill>
            <a:srgbClr val="DA1B2E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159" y="4879658"/>
            <a:ext cx="233958" cy="233958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39165" y="5395317"/>
            <a:ext cx="2875955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Injektionsbehandlungen</a:t>
            </a:r>
            <a:endParaRPr lang="en-US" sz="1750" dirty="0"/>
          </a:p>
        </p:txBody>
      </p:sp>
      <p:sp>
        <p:nvSpPr>
          <p:cNvPr id="21" name="Text 16"/>
          <p:cNvSpPr/>
          <p:nvPr/>
        </p:nvSpPr>
        <p:spPr>
          <a:xfrm>
            <a:off x="939165" y="5763578"/>
            <a:ext cx="6125885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Filler und muskelrelaxierende Substanzen</a:t>
            </a:r>
            <a:endParaRPr lang="en-US" sz="1350" dirty="0"/>
          </a:p>
        </p:txBody>
      </p:sp>
      <p:sp>
        <p:nvSpPr>
          <p:cNvPr id="22" name="Shape 17"/>
          <p:cNvSpPr/>
          <p:nvPr/>
        </p:nvSpPr>
        <p:spPr>
          <a:xfrm>
            <a:off x="7384494" y="4555927"/>
            <a:ext cx="6487597" cy="1638062"/>
          </a:xfrm>
          <a:prstGeom prst="roundRect">
            <a:avLst>
              <a:gd name="adj" fmla="val 4444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7565350" y="4736783"/>
            <a:ext cx="519946" cy="519946"/>
          </a:xfrm>
          <a:prstGeom prst="roundRect">
            <a:avLst>
              <a:gd name="adj" fmla="val 17584683"/>
            </a:avLst>
          </a:prstGeom>
          <a:solidFill>
            <a:srgbClr val="DA1B2E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8344" y="4879658"/>
            <a:ext cx="233958" cy="233958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565350" y="5395317"/>
            <a:ext cx="2755225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Regenerative Verfahren</a:t>
            </a:r>
            <a:endParaRPr lang="en-US" sz="1750" dirty="0"/>
          </a:p>
        </p:txBody>
      </p:sp>
      <p:sp>
        <p:nvSpPr>
          <p:cNvPr id="26" name="Text 20"/>
          <p:cNvSpPr/>
          <p:nvPr/>
        </p:nvSpPr>
        <p:spPr>
          <a:xfrm>
            <a:off x="7565350" y="5763578"/>
            <a:ext cx="6125885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Natürliche Aktivierung körpereigener Prozesse</a:t>
            </a:r>
            <a:endParaRPr lang="en-US" sz="1350" dirty="0"/>
          </a:p>
        </p:txBody>
      </p:sp>
      <p:sp>
        <p:nvSpPr>
          <p:cNvPr id="27" name="Shape 21"/>
          <p:cNvSpPr/>
          <p:nvPr/>
        </p:nvSpPr>
        <p:spPr>
          <a:xfrm>
            <a:off x="758309" y="6349960"/>
            <a:ext cx="13113782" cy="892254"/>
          </a:xfrm>
          <a:prstGeom prst="roundRect">
            <a:avLst>
              <a:gd name="adj" fmla="val 8159"/>
            </a:avLst>
          </a:prstGeom>
          <a:solidFill>
            <a:srgbClr val="F7BBC1"/>
          </a:solidFill>
          <a:ln/>
        </p:spPr>
      </p:sp>
      <p:pic>
        <p:nvPicPr>
          <p:cNvPr id="28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45" y="6589990"/>
            <a:ext cx="216575" cy="173236"/>
          </a:xfrm>
          <a:prstGeom prst="rect">
            <a:avLst/>
          </a:prstGeom>
        </p:spPr>
      </p:pic>
      <p:sp>
        <p:nvSpPr>
          <p:cNvPr id="29" name="Text 22"/>
          <p:cNvSpPr/>
          <p:nvPr/>
        </p:nvSpPr>
        <p:spPr>
          <a:xfrm>
            <a:off x="1321356" y="6531769"/>
            <a:ext cx="12377499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besonders schonender ergänzender Ansatz ist die </a:t>
            </a:r>
            <a:pPr algn="l"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Gesichtsakupunktur</a:t>
            </a:r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eine Methode mit langer Tradition und wachsendem Interesse in der modernen Medizin.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630793"/>
            <a:ext cx="1000839" cy="353973"/>
          </a:xfrm>
          <a:prstGeom prst="roundRect">
            <a:avLst>
              <a:gd name="adj" fmla="val 18510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6361628" y="689253"/>
            <a:ext cx="767001" cy="237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3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342942" y="689253"/>
            <a:ext cx="1943338" cy="237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GESICHTSAKUPUNKTUR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6244709" y="1054894"/>
            <a:ext cx="7627382" cy="128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Was ist Gesichtsakupunktur?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6244709" y="2600801"/>
            <a:ext cx="7627382" cy="889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Gesichtsakupunktur ist ein bewährtes Verfahren aus der </a:t>
            </a:r>
            <a:pPr algn="l" indent="0" marL="0">
              <a:lnSpc>
                <a:spcPts val="2300"/>
              </a:lnSpc>
              <a:buNone/>
            </a:pPr>
            <a:r>
              <a:rPr lang="en-US" sz="15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traditionellen chinesischen Medizin (TCM)</a:t>
            </a:r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Dabei werden hauchdünne, sterile Nadeln gezielt in definierte Akupunkturpunkte im Gesicht eingesetzt.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244709" y="3979664"/>
            <a:ext cx="3725942" cy="1723787"/>
          </a:xfrm>
          <a:prstGeom prst="roundRect">
            <a:avLst>
              <a:gd name="adj" fmla="val 6366"/>
            </a:avLst>
          </a:prstGeom>
          <a:solidFill>
            <a:srgbClr val="FFFFFF"/>
          </a:solidFill>
          <a:ln/>
        </p:spPr>
      </p:sp>
      <p:sp>
        <p:nvSpPr>
          <p:cNvPr id="9" name="Shape 6"/>
          <p:cNvSpPr/>
          <p:nvPr/>
        </p:nvSpPr>
        <p:spPr>
          <a:xfrm>
            <a:off x="6244709" y="3956804"/>
            <a:ext cx="3725942" cy="91440"/>
          </a:xfrm>
          <a:prstGeom prst="roundRect">
            <a:avLst>
              <a:gd name="adj" fmla="val 89565"/>
            </a:avLst>
          </a:prstGeom>
          <a:solidFill>
            <a:srgbClr val="DA1B2E"/>
          </a:solidFill>
          <a:ln/>
        </p:spPr>
      </p:sp>
      <p:sp>
        <p:nvSpPr>
          <p:cNvPr id="10" name="Shape 7"/>
          <p:cNvSpPr/>
          <p:nvPr/>
        </p:nvSpPr>
        <p:spPr>
          <a:xfrm>
            <a:off x="7815203" y="3687247"/>
            <a:ext cx="584954" cy="584954"/>
          </a:xfrm>
          <a:prstGeom prst="roundRect">
            <a:avLst>
              <a:gd name="adj" fmla="val 156320"/>
            </a:avLst>
          </a:prstGeom>
          <a:solidFill>
            <a:srgbClr val="DA1B2E"/>
          </a:solidFill>
          <a:ln/>
        </p:spPr>
      </p:sp>
      <p:sp>
        <p:nvSpPr>
          <p:cNvPr id="11" name="Text 8"/>
          <p:cNvSpPr/>
          <p:nvPr/>
        </p:nvSpPr>
        <p:spPr>
          <a:xfrm>
            <a:off x="7990701" y="3833455"/>
            <a:ext cx="233958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6462474" y="4467106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Stimulation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62474" y="4892993"/>
            <a:ext cx="3290411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Physiologische Hautprozesse werden gezielt angeregt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10146030" y="3979664"/>
            <a:ext cx="3726061" cy="1723787"/>
          </a:xfrm>
          <a:prstGeom prst="roundRect">
            <a:avLst>
              <a:gd name="adj" fmla="val 6366"/>
            </a:avLst>
          </a:prstGeom>
          <a:solidFill>
            <a:srgbClr val="FFFFFF"/>
          </a:solidFill>
          <a:ln/>
        </p:spPr>
      </p:sp>
      <p:sp>
        <p:nvSpPr>
          <p:cNvPr id="15" name="Shape 12"/>
          <p:cNvSpPr/>
          <p:nvPr/>
        </p:nvSpPr>
        <p:spPr>
          <a:xfrm>
            <a:off x="10146030" y="3956804"/>
            <a:ext cx="3726061" cy="91440"/>
          </a:xfrm>
          <a:prstGeom prst="roundRect">
            <a:avLst>
              <a:gd name="adj" fmla="val 89565"/>
            </a:avLst>
          </a:prstGeom>
          <a:solidFill>
            <a:srgbClr val="DA1B2E"/>
          </a:solidFill>
          <a:ln/>
        </p:spPr>
      </p:sp>
      <p:sp>
        <p:nvSpPr>
          <p:cNvPr id="16" name="Shape 13"/>
          <p:cNvSpPr/>
          <p:nvPr/>
        </p:nvSpPr>
        <p:spPr>
          <a:xfrm>
            <a:off x="11716524" y="3687247"/>
            <a:ext cx="584954" cy="584954"/>
          </a:xfrm>
          <a:prstGeom prst="roundRect">
            <a:avLst>
              <a:gd name="adj" fmla="val 156320"/>
            </a:avLst>
          </a:prstGeom>
          <a:solidFill>
            <a:srgbClr val="DA1B2E"/>
          </a:solidFill>
          <a:ln/>
        </p:spPr>
      </p:sp>
      <p:sp>
        <p:nvSpPr>
          <p:cNvPr id="17" name="Text 14"/>
          <p:cNvSpPr/>
          <p:nvPr/>
        </p:nvSpPr>
        <p:spPr>
          <a:xfrm>
            <a:off x="11892022" y="3833455"/>
            <a:ext cx="233958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10363795" y="4467106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Durchblutung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0363795" y="4892993"/>
            <a:ext cx="3290530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Mikrozirkulation im Gewebe wird verbessert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244709" y="6171248"/>
            <a:ext cx="7627382" cy="142744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/>
        </p:spPr>
      </p:sp>
      <p:sp>
        <p:nvSpPr>
          <p:cNvPr id="21" name="Shape 18"/>
          <p:cNvSpPr/>
          <p:nvPr/>
        </p:nvSpPr>
        <p:spPr>
          <a:xfrm>
            <a:off x="6244709" y="6148388"/>
            <a:ext cx="7627382" cy="91440"/>
          </a:xfrm>
          <a:prstGeom prst="roundRect">
            <a:avLst>
              <a:gd name="adj" fmla="val 89565"/>
            </a:avLst>
          </a:prstGeom>
          <a:solidFill>
            <a:srgbClr val="DA1B2E"/>
          </a:solidFill>
          <a:ln/>
        </p:spPr>
      </p:sp>
      <p:sp>
        <p:nvSpPr>
          <p:cNvPr id="22" name="Shape 19"/>
          <p:cNvSpPr/>
          <p:nvPr/>
        </p:nvSpPr>
        <p:spPr>
          <a:xfrm>
            <a:off x="9765923" y="5878830"/>
            <a:ext cx="584954" cy="584954"/>
          </a:xfrm>
          <a:prstGeom prst="roundRect">
            <a:avLst>
              <a:gd name="adj" fmla="val 156320"/>
            </a:avLst>
          </a:prstGeom>
          <a:solidFill>
            <a:srgbClr val="DA1B2E"/>
          </a:solidFill>
          <a:ln/>
        </p:spPr>
      </p:sp>
      <p:sp>
        <p:nvSpPr>
          <p:cNvPr id="23" name="Text 20"/>
          <p:cNvSpPr/>
          <p:nvPr/>
        </p:nvSpPr>
        <p:spPr>
          <a:xfrm>
            <a:off x="9941421" y="6025039"/>
            <a:ext cx="233958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6462474" y="6658689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Regeneration</a:t>
            </a:r>
            <a:endParaRPr lang="en-US" sz="2000" dirty="0"/>
          </a:p>
        </p:txBody>
      </p:sp>
      <p:sp>
        <p:nvSpPr>
          <p:cNvPr id="25" name="Text 22"/>
          <p:cNvSpPr/>
          <p:nvPr/>
        </p:nvSpPr>
        <p:spPr>
          <a:xfrm>
            <a:off x="6462474" y="7084576"/>
            <a:ext cx="7191851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Körpereigene Erneuerungsmechanismen werden aktiviert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620554"/>
            <a:ext cx="945237" cy="328374"/>
          </a:xfrm>
          <a:prstGeom prst="roundRect">
            <a:avLst>
              <a:gd name="adj" fmla="val 18844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68799" y="675799"/>
            <a:ext cx="724257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3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1795582" y="675799"/>
            <a:ext cx="1834991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GESICHTSAKUPUNKTUR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758309" y="1011436"/>
            <a:ext cx="8635841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Wirkmechanismus der Akupunktur</a:t>
            </a:r>
            <a:endParaRPr lang="en-US" sz="3800" dirty="0"/>
          </a:p>
        </p:txBody>
      </p:sp>
      <p:sp>
        <p:nvSpPr>
          <p:cNvPr id="6" name="Text 4"/>
          <p:cNvSpPr/>
          <p:nvPr/>
        </p:nvSpPr>
        <p:spPr>
          <a:xfrm>
            <a:off x="758309" y="1851898"/>
            <a:ext cx="13113782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feinen Nadeln erzeugen gezielte </a:t>
            </a:r>
            <a:pPr algn="l" indent="0" marL="0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Mikroreize</a:t>
            </a:r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in der Haut, die eine Kaskade biologischer Reaktionen auslösen können.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35449" y="2453759"/>
            <a:ext cx="45720" cy="1050012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8" name="Text 6"/>
          <p:cNvSpPr/>
          <p:nvPr/>
        </p:nvSpPr>
        <p:spPr>
          <a:xfrm>
            <a:off x="988100" y="2476619"/>
            <a:ext cx="3032641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Mikrozirkulation fördern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988100" y="2935843"/>
            <a:ext cx="4067889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Verbesserte Nährstoff- und Sauerstoffversorgung des Gewebes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35449" y="3771067"/>
            <a:ext cx="45720" cy="1050012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1" name="Text 9"/>
          <p:cNvSpPr/>
          <p:nvPr/>
        </p:nvSpPr>
        <p:spPr>
          <a:xfrm>
            <a:off x="988100" y="3793927"/>
            <a:ext cx="3429714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Hautrezeptoren stimulieren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988100" y="4253151"/>
            <a:ext cx="4067889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Aktivierung sensorischer Signalwege in der Dermis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35449" y="5088374"/>
            <a:ext cx="45720" cy="1050012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4" name="Text 12"/>
          <p:cNvSpPr/>
          <p:nvPr/>
        </p:nvSpPr>
        <p:spPr>
          <a:xfrm>
            <a:off x="988100" y="5111234"/>
            <a:ext cx="345757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Muskelspannung regulieren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988100" y="5570458"/>
            <a:ext cx="4067889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Lösung von Verspannungen in der mimischen Muskulatur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35449" y="6405682"/>
            <a:ext cx="45720" cy="1050012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7" name="Text 15"/>
          <p:cNvSpPr/>
          <p:nvPr/>
        </p:nvSpPr>
        <p:spPr>
          <a:xfrm>
            <a:off x="988100" y="6428542"/>
            <a:ext cx="2997994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Regeneration aktivieren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988100" y="6887766"/>
            <a:ext cx="4067889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Anregung der natürlichen Selbstheilungskräfte der Haut</a:t>
            </a:r>
            <a:endParaRPr lang="en-US" sz="1450" dirty="0"/>
          </a:p>
        </p:txBody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410" y="2939772"/>
            <a:ext cx="7111603" cy="40299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933569"/>
            <a:ext cx="1056084" cy="380167"/>
          </a:xfrm>
          <a:prstGeom prst="roundRect">
            <a:avLst>
              <a:gd name="adj" fmla="val 18192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81777" y="995243"/>
            <a:ext cx="809149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3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1917263" y="995243"/>
            <a:ext cx="2050137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GESICHTSAKUPUNKTUR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758309" y="1391841"/>
            <a:ext cx="10614065" cy="676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Einfluss auf Kollagen und Hautstruktur</a:t>
            </a:r>
            <a:endParaRPr lang="en-US" sz="42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026" y="2581989"/>
            <a:ext cx="7930753" cy="449401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616321" y="2569964"/>
            <a:ext cx="4263390" cy="1284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zentraler möglicher Effekt der Gesichtsakupunktur ist die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Aktivierung von Fibroblasten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den wichtigsten Zellen für die Hauterneuerung.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616321" y="4030385"/>
            <a:ext cx="4263390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Fibroblasten sind verantwortlich für die Produktion von: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9616321" y="4848582"/>
            <a:ext cx="4263390" cy="1421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Kollagen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für Festigkeit und Struktur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Elastin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für Elastizität und Spannkraft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Extrazelluläre Matrix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das Stützgerüst der Haut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9616321" y="6445687"/>
            <a:ext cx="4263390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Diese Prozesse bilden das Fundament einer gesunden, straffen Hautstruktur.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583293"/>
            <a:ext cx="1115497" cy="407075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88206" y="1648182"/>
            <a:ext cx="855702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4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1982033" y="1648182"/>
            <a:ext cx="1131094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ERGEBNISSE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758309" y="2076926"/>
            <a:ext cx="982003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Mögliche Effekte auf das Hautbild</a:t>
            </a:r>
            <a:endParaRPr lang="en-US" sz="4450" dirty="0"/>
          </a:p>
        </p:txBody>
      </p:sp>
      <p:sp>
        <p:nvSpPr>
          <p:cNvPr id="6" name="Text 4"/>
          <p:cNvSpPr/>
          <p:nvPr/>
        </p:nvSpPr>
        <p:spPr>
          <a:xfrm>
            <a:off x="758309" y="3114556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Patientinnen und Patienten berichten über verschiedene positive Veränderungen nach einer Behandlungsserie:</a:t>
            </a:r>
            <a:endParaRPr lang="en-US" sz="17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3704987"/>
            <a:ext cx="433268" cy="43326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462326" y="3779401"/>
            <a:ext cx="325231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Bessere Durchblutung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462326" y="4265533"/>
            <a:ext cx="348674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Rosigeres, vitaleres Hautbild</a:t>
            </a:r>
            <a:endParaRPr lang="en-US" sz="170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9819" y="3704987"/>
            <a:ext cx="433268" cy="4332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923836" y="37794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Frischerer Teint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923836" y="4265533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Mehr Strahlkraft und Leuchtkraft</a:t>
            </a:r>
            <a:endParaRPr lang="en-US" sz="17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81329" y="3704987"/>
            <a:ext cx="433268" cy="43326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385346" y="37794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Leichte Straffung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385346" y="4265533"/>
            <a:ext cx="348674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Spürbar festere Hautstruktur</a:t>
            </a:r>
            <a:endParaRPr lang="en-US" sz="17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309" y="5392222"/>
            <a:ext cx="433268" cy="43326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462326" y="5466636"/>
            <a:ext cx="313122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Feine Linien reduziert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462326" y="5952768"/>
            <a:ext cx="348674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Milderung früher Fältchen</a:t>
            </a:r>
            <a:endParaRPr lang="en-US" sz="170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9819" y="5392222"/>
            <a:ext cx="433268" cy="43326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5923836" y="5466636"/>
            <a:ext cx="298239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Muskelentspannung</a:t>
            </a:r>
            <a:endParaRPr lang="en-US" sz="2200" dirty="0"/>
          </a:p>
        </p:txBody>
      </p:sp>
      <p:sp>
        <p:nvSpPr>
          <p:cNvPr id="21" name="Text 14"/>
          <p:cNvSpPr/>
          <p:nvPr/>
        </p:nvSpPr>
        <p:spPr>
          <a:xfrm>
            <a:off x="5923836" y="5952768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Lösung mimischer Verspannungen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3427" y="591979"/>
            <a:ext cx="942380" cy="325636"/>
          </a:xfrm>
          <a:prstGeom prst="roundRect">
            <a:avLst>
              <a:gd name="adj" fmla="val 18880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63203" y="646867"/>
            <a:ext cx="722828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4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1787247" y="646867"/>
            <a:ext cx="955477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ERGEBNISSE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753427" y="979408"/>
            <a:ext cx="7733705" cy="601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Typische Behandlungsbereiche</a:t>
            </a:r>
            <a:endParaRPr lang="en-US" sz="3750" dirty="0"/>
          </a:p>
        </p:txBody>
      </p:sp>
      <p:sp>
        <p:nvSpPr>
          <p:cNvPr id="6" name="Text 4"/>
          <p:cNvSpPr/>
          <p:nvPr/>
        </p:nvSpPr>
        <p:spPr>
          <a:xfrm>
            <a:off x="753427" y="1812965"/>
            <a:ext cx="13123545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Gesichtsakupunktur wird gezielt an den Bereichen eingesetzt, die am stärksten von altersbedingten Veränderungen betroffen sind.</a:t>
            </a:r>
            <a:endParaRPr lang="en-US" sz="14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427" y="2256830"/>
            <a:ext cx="1546027" cy="154602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3427" y="3995976"/>
            <a:ext cx="2407563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Stirnfalten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53427" y="4389477"/>
            <a:ext cx="3135987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Horizontale Linien und Zornesfalte</a:t>
            </a:r>
            <a:endParaRPr lang="en-US" sz="140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534" y="2256830"/>
            <a:ext cx="1546027" cy="154602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082534" y="3995976"/>
            <a:ext cx="2407563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Augenregion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4082534" y="4389477"/>
            <a:ext cx="3136106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Krähenfüße und feine Fältchen</a:t>
            </a:r>
            <a:endParaRPr lang="en-US" sz="14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760" y="2256830"/>
            <a:ext cx="1546027" cy="154602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411760" y="3995976"/>
            <a:ext cx="2407563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Nasolabialbereich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7411760" y="4389477"/>
            <a:ext cx="313598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Nasen-Mund-Falten</a:t>
            </a:r>
            <a:endParaRPr lang="en-US" sz="14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0866" y="2256830"/>
            <a:ext cx="1546027" cy="154602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740866" y="3995976"/>
            <a:ext cx="2407563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Wangen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10740866" y="4389477"/>
            <a:ext cx="3136106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Volumen und Hautstraffung</a:t>
            </a:r>
            <a:endParaRPr lang="en-US" sz="140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27" y="5238512"/>
            <a:ext cx="1546027" cy="1546027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53427" y="6977658"/>
            <a:ext cx="2407563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Kieferlinie</a:t>
            </a:r>
            <a:endParaRPr lang="en-US" sz="1850" dirty="0"/>
          </a:p>
        </p:txBody>
      </p:sp>
      <p:sp>
        <p:nvSpPr>
          <p:cNvPr id="21" name="Text 14"/>
          <p:cNvSpPr/>
          <p:nvPr/>
        </p:nvSpPr>
        <p:spPr>
          <a:xfrm>
            <a:off x="753427" y="7371159"/>
            <a:ext cx="313598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Kontur und Festigkeit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55308" y="436364"/>
            <a:ext cx="814864" cy="270867"/>
          </a:xfrm>
          <a:prstGeom prst="roundRect">
            <a:avLst>
              <a:gd name="adj" fmla="val 19684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650438" y="483870"/>
            <a:ext cx="624602" cy="175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KAPITEL 5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1449467" y="483870"/>
            <a:ext cx="571262" cy="175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EVIDENZ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555308" y="753666"/>
            <a:ext cx="6598206" cy="521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Wissenschaftliche Perspektive</a:t>
            </a:r>
            <a:endParaRPr lang="en-US" sz="3250" dirty="0"/>
          </a:p>
        </p:txBody>
      </p:sp>
      <p:sp>
        <p:nvSpPr>
          <p:cNvPr id="6" name="Text 4"/>
          <p:cNvSpPr/>
          <p:nvPr/>
        </p:nvSpPr>
        <p:spPr>
          <a:xfrm>
            <a:off x="555308" y="3254097"/>
            <a:ext cx="4480322" cy="10995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wissenschaftliche Forschung zur Gesichtsakupunktur liefert zunehmend </a:t>
            </a:r>
            <a:pPr algn="l" indent="0" marL="0">
              <a:lnSpc>
                <a:spcPts val="1700"/>
              </a:lnSpc>
              <a:buNone/>
            </a:pPr>
            <a:r>
              <a:rPr lang="en-US" sz="12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ermutigende Hinweise</a:t>
            </a:r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Aktuelle Studien deuten darauf hin, dass Akupunktur messbare Effekte auf die Hautphysiologie haben kann.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55308" y="4458176"/>
            <a:ext cx="4480322" cy="351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5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wissenschaftliche Datenlage wird kontinuierlich erweitert und weiterhin untersucht.</a:t>
            </a:r>
            <a:endParaRPr lang="en-US" sz="9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0203" y="1580555"/>
            <a:ext cx="8652391" cy="4902994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555308" y="6745010"/>
            <a:ext cx="4429125" cy="1133356"/>
          </a:xfrm>
          <a:prstGeom prst="roundRect">
            <a:avLst>
              <a:gd name="adj" fmla="val 9682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32448" y="6745010"/>
            <a:ext cx="91440" cy="1133356"/>
          </a:xfrm>
          <a:prstGeom prst="roundRect">
            <a:avLst>
              <a:gd name="adj" fmla="val 72886"/>
            </a:avLst>
          </a:prstGeom>
          <a:solidFill>
            <a:srgbClr val="DA1B2E"/>
          </a:solidFill>
          <a:ln/>
        </p:spPr>
      </p:sp>
      <p:sp>
        <p:nvSpPr>
          <p:cNvPr id="11" name="Text 8"/>
          <p:cNvSpPr/>
          <p:nvPr/>
        </p:nvSpPr>
        <p:spPr>
          <a:xfrm>
            <a:off x="805339" y="6926461"/>
            <a:ext cx="2087880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Mikrozirkulation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05339" y="7257098"/>
            <a:ext cx="3997643" cy="439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Messbare Verbesserung der Hautdurchblutung nachgewiesen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5100638" y="6745010"/>
            <a:ext cx="4429125" cy="1133356"/>
          </a:xfrm>
          <a:prstGeom prst="roundRect">
            <a:avLst>
              <a:gd name="adj" fmla="val 9682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077778" y="6745010"/>
            <a:ext cx="91440" cy="1133356"/>
          </a:xfrm>
          <a:prstGeom prst="roundRect">
            <a:avLst>
              <a:gd name="adj" fmla="val 72886"/>
            </a:avLst>
          </a:prstGeom>
          <a:solidFill>
            <a:srgbClr val="DA1B2E"/>
          </a:solidFill>
          <a:ln/>
        </p:spPr>
      </p:sp>
      <p:sp>
        <p:nvSpPr>
          <p:cNvPr id="15" name="Text 12"/>
          <p:cNvSpPr/>
          <p:nvPr/>
        </p:nvSpPr>
        <p:spPr>
          <a:xfrm>
            <a:off x="5350669" y="6926461"/>
            <a:ext cx="2087880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Regeneration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5350669" y="7257098"/>
            <a:ext cx="3997643" cy="439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Hinweise auf Beeinflussung regenerativer Hautprozesse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9645968" y="6745010"/>
            <a:ext cx="4429125" cy="1133356"/>
          </a:xfrm>
          <a:prstGeom prst="roundRect">
            <a:avLst>
              <a:gd name="adj" fmla="val 9682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9623108" y="6745010"/>
            <a:ext cx="91440" cy="1133356"/>
          </a:xfrm>
          <a:prstGeom prst="roundRect">
            <a:avLst>
              <a:gd name="adj" fmla="val 72886"/>
            </a:avLst>
          </a:prstGeom>
          <a:solidFill>
            <a:srgbClr val="DA1B2E"/>
          </a:solidFill>
          <a:ln/>
        </p:spPr>
      </p:sp>
      <p:sp>
        <p:nvSpPr>
          <p:cNvPr id="19" name="Text 16"/>
          <p:cNvSpPr/>
          <p:nvPr/>
        </p:nvSpPr>
        <p:spPr>
          <a:xfrm>
            <a:off x="9895999" y="6926461"/>
            <a:ext cx="2087880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Kollagenbildung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9895999" y="7257098"/>
            <a:ext cx="3997643" cy="219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Mögliche Unterstützung der Kollagensynthese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2026-03-04T10:23:08Z</dcterms:created>
  <dcterms:modified xsi:type="dcterms:W3CDTF">2026-03-04T10:23:08Z</dcterms:modified>
</cp:coreProperties>
</file>