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Alexandria"/>
      <p:regular r:id="rId19"/>
    </p:embeddedFont>
    <p:embeddedFont>
      <p:font typeface="Alexandria"/>
      <p:regular r:id="rId20"/>
    </p:embeddedFont>
    <p:embeddedFont>
      <p:font typeface="Nobile"/>
      <p:regular r:id="rId21"/>
    </p:embeddedFont>
    <p:embeddedFont>
      <p:font typeface="Nobile"/>
      <p:regular r:id="rId22"/>
    </p:embeddedFont>
    <p:embeddedFont>
      <p:font typeface="Nobile"/>
      <p:regular r:id="rId23"/>
    </p:embeddedFont>
    <p:embeddedFont>
      <p:font typeface="Nobile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2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18341"/>
            <a:ext cx="73667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Filler und Biostimulatoren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672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Dr. Fadi Alakrami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58533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Gesicht und Hals – moderne regenerative Verfahren in der ästhetischen Medizin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712113"/>
            <a:ext cx="968812" cy="268010"/>
          </a:xfrm>
          <a:prstGeom prst="roundRect">
            <a:avLst>
              <a:gd name="adj" fmla="val 19906"/>
            </a:avLst>
          </a:prstGeom>
          <a:solidFill>
            <a:srgbClr val="D2DDF9"/>
          </a:solidFill>
          <a:ln/>
        </p:spPr>
      </p:sp>
      <p:sp>
        <p:nvSpPr>
          <p:cNvPr id="4" name="Text 1"/>
          <p:cNvSpPr/>
          <p:nvPr/>
        </p:nvSpPr>
        <p:spPr>
          <a:xfrm>
            <a:off x="6375440" y="759738"/>
            <a:ext cx="778312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WIRKDAUER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280190" y="1024533"/>
            <a:ext cx="524815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Haltbarkeit der Ergebnisse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6280190" y="1687354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Die Wirkungsdauer variiert individuell und wird durch mehrere Faktoren beeinflusst:</a:t>
            </a:r>
            <a:endParaRPr lang="en-US" sz="12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2028349"/>
            <a:ext cx="396835" cy="396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80190" y="256401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Substanz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6280190" y="2878693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 und Vernetzungsgrad des Präparats</a:t>
            </a:r>
            <a:endParaRPr lang="en-US" sz="12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3316962"/>
            <a:ext cx="396835" cy="3968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280190" y="385262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Stoffwechsel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6280190" y="4167307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Individueller Abbau im Gewebe</a:t>
            </a:r>
            <a:endParaRPr lang="en-US" sz="12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4605576"/>
            <a:ext cx="396835" cy="3968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80190" y="514123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Behandlungsareal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6280190" y="5455920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Mechanische Beanspruchung der Region</a:t>
            </a:r>
            <a:endParaRPr lang="en-US" sz="12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0190" y="5894189"/>
            <a:ext cx="396835" cy="39683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280190" y="642985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Hautqualität</a:t>
            </a:r>
            <a:endParaRPr lang="en-US" sz="1550" dirty="0"/>
          </a:p>
        </p:txBody>
      </p:sp>
      <p:sp>
        <p:nvSpPr>
          <p:cNvPr id="18" name="Text 11"/>
          <p:cNvSpPr/>
          <p:nvPr/>
        </p:nvSpPr>
        <p:spPr>
          <a:xfrm>
            <a:off x="6280190" y="6744533"/>
            <a:ext cx="75564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Ausgangszustand und Kollagengehalt</a:t>
            </a:r>
            <a:endParaRPr lang="en-US" sz="1250" dirty="0"/>
          </a:p>
        </p:txBody>
      </p:sp>
      <p:sp>
        <p:nvSpPr>
          <p:cNvPr id="19" name="Text 12"/>
          <p:cNvSpPr/>
          <p:nvPr/>
        </p:nvSpPr>
        <p:spPr>
          <a:xfrm>
            <a:off x="6280190" y="7085528"/>
            <a:ext cx="755642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Filler</a:t>
            </a:r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wirken typischerweise 6–18 Monate. </a:t>
            </a:r>
            <a:pPr algn="l" indent="0" marL="0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Biostimulatoren</a:t>
            </a:r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fördern eine langfristige Strukturverbesserung über die eigentliche Behandlungsphase hinaus.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28581"/>
            <a:ext cx="1312426" cy="333018"/>
          </a:xfrm>
          <a:prstGeom prst="roundRect">
            <a:avLst>
              <a:gd name="adj" fmla="val 18309"/>
            </a:avLst>
          </a:prstGeom>
          <a:noFill/>
          <a:ln w="7620">
            <a:solidFill>
              <a:srgbClr val="1B54DA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0233" y="1122521"/>
            <a:ext cx="145137" cy="1451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27879" y="1090613"/>
            <a:ext cx="861893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SICHERHEIT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93790" y="1419582"/>
            <a:ext cx="53392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Sicherheit und Grenzen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93790" y="2334816"/>
            <a:ext cx="4277201" cy="1044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Bei </a:t>
            </a:r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fachgerechter Anwendung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durch qualifizierte Behandler sind Injektionsverfahren in der Regel gut verträglich und weisen ein günstiges Sicherheitsprofil auf.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93790" y="3524845"/>
            <a:ext cx="368617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Mögliche Nebenwirkungen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93790" y="4010144"/>
            <a:ext cx="4277201" cy="885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Vorübergehende Schwellung und Rötung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Hämatome an der Injektionsstelle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seltenen Fällen vaskuläre Komplikationen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93790" y="5058489"/>
            <a:ext cx="4277201" cy="1979176"/>
          </a:xfrm>
          <a:prstGeom prst="roundRect">
            <a:avLst>
              <a:gd name="adj" fmla="val 3851"/>
            </a:avLst>
          </a:prstGeom>
          <a:solidFill>
            <a:srgbClr val="BBCDF7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41" y="5301734"/>
            <a:ext cx="226814" cy="18145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83506" y="5248989"/>
            <a:ext cx="3506033" cy="1567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Wichtig: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Ausgeprägte Hauterschlaffung kann eine chirurgische Therapie (z. B. Facelift, Halslift) erfordern. Die realistische Einschätzung der Indikation ist essenziell.</a:t>
            </a:r>
            <a:endParaRPr lang="en-US" sz="14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285" y="2483168"/>
            <a:ext cx="6658213" cy="44387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669131"/>
            <a:ext cx="671989" cy="343614"/>
          </a:xfrm>
          <a:prstGeom prst="roundRect">
            <a:avLst>
              <a:gd name="adj" fmla="val 18853"/>
            </a:avLst>
          </a:prstGeom>
          <a:solidFill>
            <a:srgbClr val="D2DDF9"/>
          </a:solidFill>
          <a:ln/>
        </p:spPr>
      </p:sp>
      <p:sp>
        <p:nvSpPr>
          <p:cNvPr id="4" name="Text 1"/>
          <p:cNvSpPr/>
          <p:nvPr/>
        </p:nvSpPr>
        <p:spPr>
          <a:xfrm>
            <a:off x="909399" y="726877"/>
            <a:ext cx="440769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FAZIT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93790" y="1078230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Zusammenfassung</a:t>
            </a:r>
            <a:endParaRPr lang="en-US" sz="3750" dirty="0"/>
          </a:p>
        </p:txBody>
      </p:sp>
      <p:sp>
        <p:nvSpPr>
          <p:cNvPr id="6" name="Text 3"/>
          <p:cNvSpPr/>
          <p:nvPr/>
        </p:nvSpPr>
        <p:spPr>
          <a:xfrm>
            <a:off x="793790" y="1926431"/>
            <a:ext cx="7556421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Filler und Biostimulatoren sind </a:t>
            </a:r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moderne minimalinvasive Verfahren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zur gezielten Behandlung von Volumenverlust und Hauterschlaffung im Gesicht und Hals.</a:t>
            </a:r>
            <a:endParaRPr lang="en-US" sz="15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966561"/>
            <a:ext cx="963930" cy="115681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921550" y="3159323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Filler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1921550" y="3558778"/>
            <a:ext cx="642866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Ersetzen verloren gegangenes Volumen – sofort sichtbar</a:t>
            </a:r>
            <a:endParaRPr lang="en-US" sz="15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23372"/>
            <a:ext cx="963930" cy="115681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921550" y="4316135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Biostimulatoren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1921550" y="4715589"/>
            <a:ext cx="642866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Fördern die körpereigene Kollagenneubildung – nachhaltig wirksam</a:t>
            </a:r>
            <a:endParaRPr lang="en-US" sz="15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280184"/>
            <a:ext cx="963930" cy="115681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921550" y="5472946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Kombination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1921550" y="5872401"/>
            <a:ext cx="642866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Synergistischer Ansatz für optimale Ergebnisse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1082993" y="6805613"/>
            <a:ext cx="7267218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Die </a:t>
            </a:r>
            <a:pPr algn="l" indent="0" marL="0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individuelle Indikationsstellung</a:t>
            </a:r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ist entscheidend für ein natürlich wirkendes, ästhetisch harmonisches Ergebnis.</a:t>
            </a:r>
            <a:endParaRPr lang="en-US" sz="1500" dirty="0"/>
          </a:p>
        </p:txBody>
      </p:sp>
      <p:sp>
        <p:nvSpPr>
          <p:cNvPr id="17" name="Shape 11"/>
          <p:cNvSpPr/>
          <p:nvPr/>
        </p:nvSpPr>
        <p:spPr>
          <a:xfrm>
            <a:off x="793790" y="6621304"/>
            <a:ext cx="22860" cy="939165"/>
          </a:xfrm>
          <a:prstGeom prst="rect">
            <a:avLst/>
          </a:prstGeom>
          <a:solidFill>
            <a:srgbClr val="1B54DA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22020"/>
            <a:ext cx="589252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Filler und Biostimulatoren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1706642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Moderne Behandlungsmöglichkeiten für Gesicht und Hals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80190" y="2131100"/>
            <a:ext cx="75564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Mit zunehmendem Alter unterliegt das Gesicht charakteristischen Veränderungen, die das Erscheinungsbild maßgeblich beeinflussen: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280190" y="2816781"/>
            <a:ext cx="2421969" cy="1960602"/>
          </a:xfrm>
          <a:prstGeom prst="roundRect">
            <a:avLst>
              <a:gd name="adj" fmla="val 38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469261" y="3005852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1B54DA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8923" y="3155513"/>
            <a:ext cx="244912" cy="24491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69261" y="3695343"/>
            <a:ext cx="2043827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Volumenverlust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469261" y="4065865"/>
            <a:ext cx="2043827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Rückgang subkutaner Fettdepots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8847296" y="2816781"/>
            <a:ext cx="2422088" cy="1960602"/>
          </a:xfrm>
          <a:prstGeom prst="roundRect">
            <a:avLst>
              <a:gd name="adj" fmla="val 38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9036368" y="3005852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1B54DA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6029" y="3155513"/>
            <a:ext cx="244912" cy="24491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036368" y="3695343"/>
            <a:ext cx="204394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Kollagenabbau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9036368" y="4065865"/>
            <a:ext cx="2043946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Reduktion der Strukturproteine</a:t>
            </a:r>
            <a:endParaRPr lang="en-US" sz="1400" dirty="0"/>
          </a:p>
        </p:txBody>
      </p:sp>
      <p:sp>
        <p:nvSpPr>
          <p:cNvPr id="16" name="Shape 11"/>
          <p:cNvSpPr/>
          <p:nvPr/>
        </p:nvSpPr>
        <p:spPr>
          <a:xfrm>
            <a:off x="11414522" y="2816781"/>
            <a:ext cx="2421969" cy="1960602"/>
          </a:xfrm>
          <a:prstGeom prst="roundRect">
            <a:avLst>
              <a:gd name="adj" fmla="val 388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11603593" y="3005852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1B54DA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53255" y="3155513"/>
            <a:ext cx="244912" cy="24491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1603593" y="3695343"/>
            <a:ext cx="2043827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Hauterschlaffung</a:t>
            </a:r>
            <a:endParaRPr lang="en-US" sz="1750" dirty="0"/>
          </a:p>
        </p:txBody>
      </p:sp>
      <p:sp>
        <p:nvSpPr>
          <p:cNvPr id="20" name="Text 14"/>
          <p:cNvSpPr/>
          <p:nvPr/>
        </p:nvSpPr>
        <p:spPr>
          <a:xfrm>
            <a:off x="11603593" y="4065865"/>
            <a:ext cx="2043827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Elastizitätsverlust der Dermis</a:t>
            </a:r>
            <a:endParaRPr lang="en-US" sz="1400" dirty="0"/>
          </a:p>
        </p:txBody>
      </p:sp>
      <p:sp>
        <p:nvSpPr>
          <p:cNvPr id="21" name="Shape 15"/>
          <p:cNvSpPr/>
          <p:nvPr/>
        </p:nvSpPr>
        <p:spPr>
          <a:xfrm>
            <a:off x="6280190" y="4922520"/>
            <a:ext cx="7556302" cy="1699379"/>
          </a:xfrm>
          <a:prstGeom prst="roundRect">
            <a:avLst>
              <a:gd name="adj" fmla="val 4485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6469261" y="5111591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1B54DA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8923" y="5261253"/>
            <a:ext cx="244912" cy="244912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6469261" y="5801082"/>
            <a:ext cx="251007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Konturveränderungen</a:t>
            </a:r>
            <a:endParaRPr lang="en-US" sz="1750" dirty="0"/>
          </a:p>
        </p:txBody>
      </p:sp>
      <p:sp>
        <p:nvSpPr>
          <p:cNvPr id="25" name="Text 18"/>
          <p:cNvSpPr/>
          <p:nvPr/>
        </p:nvSpPr>
        <p:spPr>
          <a:xfrm>
            <a:off x="6469261" y="6171605"/>
            <a:ext cx="7178159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Verlust definierter Gesichtskonturen</a:t>
            </a:r>
            <a:endParaRPr lang="en-US" sz="1400" dirty="0"/>
          </a:p>
        </p:txBody>
      </p:sp>
      <p:sp>
        <p:nvSpPr>
          <p:cNvPr id="26" name="Text 19"/>
          <p:cNvSpPr/>
          <p:nvPr/>
        </p:nvSpPr>
        <p:spPr>
          <a:xfrm>
            <a:off x="6280190" y="6785134"/>
            <a:ext cx="75564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Minimalinvasive Injektionsverfahren können diese biologischen Prozesse gezielt adressieren und natürlich wirkende Ergebnisse erzielen.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31269" y="959525"/>
            <a:ext cx="1227534" cy="315278"/>
          </a:xfrm>
          <a:prstGeom prst="roundRect">
            <a:avLst>
              <a:gd name="adj" fmla="val 19225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739497" y="1013579"/>
            <a:ext cx="1011079" cy="207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GRUNDLAGEN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31269" y="1332071"/>
            <a:ext cx="4509730" cy="563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Was sind Filler?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631269" y="2814042"/>
            <a:ext cx="4392692" cy="1294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Filler sind injizierbare Substanzen zur gezielten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Volumenaugmentation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Die am häufigsten eingesetzte Substanz ist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vernetzte Hyaluronsäure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– ein körpereigenes Glykosaminoglykan.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31269" y="4252198"/>
            <a:ext cx="2705814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Wirkung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631269" y="4733806"/>
            <a:ext cx="4392692" cy="118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Sofortiger Volumenaufbau im Zielgewebe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Auffüllung statischer Falten und Defekte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Präzise Konturierung von Gesichtspartien</a:t>
            </a:r>
            <a:endParaRPr lang="en-US" sz="14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Verbesserung der Hauthydratation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31269" y="6049089"/>
            <a:ext cx="4392692" cy="517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 ästhetische Effekt ist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direkt nach Injektion sichtbar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und durch den Behandler steuerbar.</a:t>
            </a:r>
            <a:endParaRPr lang="en-US" sz="14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1636" y="2272308"/>
            <a:ext cx="8534995" cy="48364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53058"/>
            <a:ext cx="1310878" cy="317778"/>
          </a:xfrm>
          <a:prstGeom prst="roundRect">
            <a:avLst>
              <a:gd name="adj" fmla="val 19187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902613" y="707469"/>
            <a:ext cx="1093232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INDIKATIONEN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93790" y="1028819"/>
            <a:ext cx="959953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Typische Anwendungsbereiche im Gesicht</a:t>
            </a:r>
            <a:endParaRPr lang="en-US" sz="3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13441"/>
            <a:ext cx="1449705" cy="144970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444597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Nasolabialfalte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3815120"/>
            <a:ext cx="3124557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Glättung der Nasen-Lippen-Falte</a:t>
            </a:r>
            <a:endParaRPr lang="en-US" sz="14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98" y="1813441"/>
            <a:ext cx="1449824" cy="144982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099798" y="3444716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Marionettenfalten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4099798" y="3815239"/>
            <a:ext cx="3124676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Korrektur der Mundwinkelfalten</a:t>
            </a:r>
            <a:endParaRPr lang="en-US" sz="14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1813441"/>
            <a:ext cx="1449705" cy="144970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05926" y="3444597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Lippenkontur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405926" y="3815120"/>
            <a:ext cx="3124557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Definition und Volumisierung</a:t>
            </a:r>
            <a:endParaRPr lang="en-US" sz="14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934" y="1813441"/>
            <a:ext cx="1449824" cy="144982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11934" y="3444716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Wangenvolumen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10711934" y="3815239"/>
            <a:ext cx="3124676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Wiederherstellung mittgesichtlicher Fülle</a:t>
            </a:r>
            <a:endParaRPr lang="en-US" sz="14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27959"/>
            <a:ext cx="1449705" cy="144970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93790" y="6259116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Kinn &amp; Jawline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793790" y="6629638"/>
            <a:ext cx="3124557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Modellierung der unteren Gesichtskontur</a:t>
            </a:r>
            <a:endParaRPr lang="en-US" sz="1400" dirty="0"/>
          </a:p>
        </p:txBody>
      </p:sp>
      <p:sp>
        <p:nvSpPr>
          <p:cNvPr id="20" name="Text 13"/>
          <p:cNvSpPr/>
          <p:nvPr/>
        </p:nvSpPr>
        <p:spPr>
          <a:xfrm>
            <a:off x="793790" y="7315319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 </a:t>
            </a:r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Halsbereich</a:t>
            </a:r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können Filler ergänzend eingesetzt werden, um feine horizontale Linien zu verbessern.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072991"/>
            <a:ext cx="1882140" cy="426244"/>
          </a:xfrm>
          <a:prstGeom prst="roundRect">
            <a:avLst>
              <a:gd name="adj" fmla="val 17880"/>
            </a:avLst>
          </a:prstGeom>
          <a:solidFill>
            <a:srgbClr val="D2DDF9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1140976"/>
            <a:ext cx="16099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BIOSTIMULATION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589961"/>
            <a:ext cx="7471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Was sind Biostimulatoren?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263890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Biostimulatoren unterscheiden sich grundlegend von klassischen Fillern: Anstatt Volumen direkt zu ersetzen,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regen sie die körpereigene Kollagenproduktion an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und fördern so eine natürliche Geweberegeneration.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345662"/>
            <a:ext cx="3664744" cy="2810947"/>
          </a:xfrm>
          <a:prstGeom prst="roundRect">
            <a:avLst>
              <a:gd name="adj" fmla="val 5205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63310" y="4345662"/>
            <a:ext cx="121920" cy="2810947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9" name="Text 6"/>
          <p:cNvSpPr/>
          <p:nvPr/>
        </p:nvSpPr>
        <p:spPr>
          <a:xfrm>
            <a:off x="1142524" y="4602956"/>
            <a:ext cx="30587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Poly-L-Milchsäure (PLLA)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142524" y="5447705"/>
            <a:ext cx="30587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Biodegradierbares Polymer mit nachgewiesener kollagenstimulierender Wirkung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685348" y="4345662"/>
            <a:ext cx="3664863" cy="2810947"/>
          </a:xfrm>
          <a:prstGeom prst="roundRect">
            <a:avLst>
              <a:gd name="adj" fmla="val 5205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4654868" y="4345662"/>
            <a:ext cx="121920" cy="2810947"/>
          </a:xfrm>
          <a:prstGeom prst="roundRect">
            <a:avLst>
              <a:gd name="adj" fmla="val 78139"/>
            </a:avLst>
          </a:prstGeom>
          <a:solidFill>
            <a:srgbClr val="1B54DA"/>
          </a:solidFill>
          <a:ln/>
        </p:spPr>
      </p:sp>
      <p:sp>
        <p:nvSpPr>
          <p:cNvPr id="13" name="Text 10"/>
          <p:cNvSpPr/>
          <p:nvPr/>
        </p:nvSpPr>
        <p:spPr>
          <a:xfrm>
            <a:off x="5034082" y="4602956"/>
            <a:ext cx="30588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Calciumhydroxylapatit (CaHA)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034082" y="5447705"/>
            <a:ext cx="30588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Mineralischer Bestandteil mit Gerüstfunktion und biostimulativem Potenzial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66405"/>
            <a:ext cx="1412438" cy="292418"/>
          </a:xfrm>
          <a:prstGeom prst="roundRect">
            <a:avLst>
              <a:gd name="adj" fmla="val 19548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895826" y="817364"/>
            <a:ext cx="1208365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BIOSTIMULATION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93790" y="1109782"/>
            <a:ext cx="6540937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Wirkprinzip der Biostimulation</a:t>
            </a:r>
            <a:endParaRPr lang="en-US" sz="33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77264"/>
            <a:ext cx="6249353" cy="35412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48932" y="1947505"/>
            <a:ext cx="429518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Die biostimulative Kaskade umfasst mehrere aufeinander aufbauende Prozesse: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9548932" y="2567226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12690" y="2599075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059114" y="2625685"/>
            <a:ext cx="252067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Fibroblastenaktivierung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10059114" y="3018949"/>
            <a:ext cx="378499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Stimulation der dermalen Bindegewebszellen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9548932" y="3512225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612690" y="354407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0059114" y="3570684"/>
            <a:ext cx="237398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Kollagen-Neosynthese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10059114" y="3963948"/>
            <a:ext cx="378499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Neubildung von Kollagen Typ I und III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9548932" y="4457224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9612690" y="448907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10059114" y="4515683"/>
            <a:ext cx="2291953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Strukturverbesserung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059114" y="4908947"/>
            <a:ext cx="378499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Stärkung der extrazellulären Matrix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9548932" y="5402223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9612690" y="543407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10059114" y="546068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Gewebefestigung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10059114" y="5853946"/>
            <a:ext cx="378499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Langfristige Straffung und Verdichtung</a:t>
            </a:r>
            <a:endParaRPr lang="en-US" sz="1300" dirty="0"/>
          </a:p>
        </p:txBody>
      </p:sp>
      <p:sp>
        <p:nvSpPr>
          <p:cNvPr id="23" name="Shape 20"/>
          <p:cNvSpPr/>
          <p:nvPr/>
        </p:nvSpPr>
        <p:spPr>
          <a:xfrm>
            <a:off x="9548932" y="6235541"/>
            <a:ext cx="4295180" cy="1084183"/>
          </a:xfrm>
          <a:prstGeom prst="roundRect">
            <a:avLst>
              <a:gd name="adj" fmla="val 6590"/>
            </a:avLst>
          </a:prstGeom>
          <a:solidFill>
            <a:srgbClr val="BBCDF7"/>
          </a:solidFill>
          <a:ln/>
        </p:spPr>
      </p:sp>
      <p:pic>
        <p:nvPicPr>
          <p:cNvPr id="2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953" y="6466880"/>
            <a:ext cx="212646" cy="170021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10101620" y="6405563"/>
            <a:ext cx="357247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 Effekt entwickelt sich </a:t>
            </a:r>
            <a:pPr algn="l" indent="0" marL="0">
              <a:lnSpc>
                <a:spcPts val="18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schrittweise über Wochen</a:t>
            </a:r>
            <a:pPr algn="l" indent="0" marL="0">
              <a:lnSpc>
                <a:spcPts val="18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und erreicht sein Maximum nach mehreren Monaten.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743664"/>
            <a:ext cx="1149548" cy="370642"/>
          </a:xfrm>
          <a:prstGeom prst="roundRect">
            <a:avLst>
              <a:gd name="adj" fmla="val 18506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916186" y="804863"/>
            <a:ext cx="904756" cy="24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VERGLEICH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187768"/>
            <a:ext cx="5588913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Filler vs. Biostimulator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793790" y="4379952"/>
            <a:ext cx="13042821" cy="22860"/>
          </a:xfrm>
          <a:prstGeom prst="roundRect">
            <a:avLst>
              <a:gd name="adj" fmla="val 375070"/>
            </a:avLst>
          </a:prstGeom>
          <a:solidFill>
            <a:srgbClr val="B8C3DF"/>
          </a:solidFill>
          <a:ln/>
        </p:spPr>
      </p:sp>
      <p:sp>
        <p:nvSpPr>
          <p:cNvPr id="6" name="Shape 4"/>
          <p:cNvSpPr/>
          <p:nvPr/>
        </p:nvSpPr>
        <p:spPr>
          <a:xfrm>
            <a:off x="793790" y="2101215"/>
            <a:ext cx="6406634" cy="2278737"/>
          </a:xfrm>
          <a:prstGeom prst="roundRect">
            <a:avLst>
              <a:gd name="adj" fmla="val 376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2721173" y="231290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Filler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005483" y="2741890"/>
            <a:ext cx="5983248" cy="143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Sofortiger Effekt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Volumenorientiert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Haltbarkeit: mehrere Monate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Direkte Konturgebung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429976" y="4402812"/>
            <a:ext cx="6406634" cy="2278737"/>
          </a:xfrm>
          <a:prstGeom prst="rect">
            <a:avLst/>
          </a:prstGeom>
          <a:solidFill>
            <a:srgbClr val="D2DDF9"/>
          </a:solidFill>
          <a:ln/>
        </p:spPr>
      </p:sp>
      <p:sp>
        <p:nvSpPr>
          <p:cNvPr id="10" name="Text 8"/>
          <p:cNvSpPr/>
          <p:nvPr/>
        </p:nvSpPr>
        <p:spPr>
          <a:xfrm>
            <a:off x="9357360" y="4606885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Biostimulator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641669" y="5035867"/>
            <a:ext cx="5983248" cy="143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Verzögerter Wirkungseintritt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Regenerativer Ansatz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Langfristiger Kollagenaufbau</a:t>
            </a:r>
            <a:endParaRPr lang="en-US" sz="1600" dirty="0"/>
          </a:p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Verbesserung der Hautqualität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93790" y="6865382"/>
            <a:ext cx="13042821" cy="620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der klinischen Praxis lassen sich </a:t>
            </a:r>
            <a:pPr algn="l" indent="0" marL="0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beide Verfahren synergistisch kombinieren</a:t>
            </a:r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um sowohl sofortige Volumenkorrekturen als auch langfristige Geweberegeneration zu erzielen.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7926" y="430411"/>
            <a:ext cx="1004054" cy="263128"/>
          </a:xfrm>
          <a:prstGeom prst="roundRect">
            <a:avLst>
              <a:gd name="adj" fmla="val 19991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641747" y="477322"/>
            <a:ext cx="816412" cy="169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HALSREGION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547926" y="736640"/>
            <a:ext cx="5448895" cy="489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Anwendung im Halsbereich</a:t>
            </a:r>
            <a:endParaRPr lang="en-US" sz="3050" dirty="0"/>
          </a:p>
        </p:txBody>
      </p:sp>
      <p:sp>
        <p:nvSpPr>
          <p:cNvPr id="5" name="Text 3"/>
          <p:cNvSpPr/>
          <p:nvPr/>
        </p:nvSpPr>
        <p:spPr>
          <a:xfrm>
            <a:off x="547926" y="3752255"/>
            <a:ext cx="4488775" cy="423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Der Hals ist eine häufig betroffene, aber oft vernachlässigte Region. Typische Alterungszeichen umfassen:</a:t>
            </a:r>
            <a:endParaRPr lang="en-US" sz="12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6273" y="1509236"/>
            <a:ext cx="8663702" cy="4909423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47926" y="6661547"/>
            <a:ext cx="4439483" cy="879753"/>
          </a:xfrm>
          <a:prstGeom prst="roundRect">
            <a:avLst>
              <a:gd name="adj" fmla="val 74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27234" y="6840855"/>
            <a:ext cx="1956792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Feine Querfalten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27234" y="7150298"/>
            <a:ext cx="4080867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Horizontale Halslinien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5095399" y="6661547"/>
            <a:ext cx="4439483" cy="879753"/>
          </a:xfrm>
          <a:prstGeom prst="roundRect">
            <a:avLst>
              <a:gd name="adj" fmla="val 74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274707" y="6840855"/>
            <a:ext cx="1956792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Hautverdünnung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5274707" y="7150298"/>
            <a:ext cx="4080867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Atrophie der Dermis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9642872" y="6661547"/>
            <a:ext cx="4439483" cy="879753"/>
          </a:xfrm>
          <a:prstGeom prst="roundRect">
            <a:avLst>
              <a:gd name="adj" fmla="val 747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822180" y="6840855"/>
            <a:ext cx="1956792" cy="244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Elastizitätsverlust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9822180" y="7150298"/>
            <a:ext cx="4080867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Gewebeerschlaffung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547926" y="7662743"/>
            <a:ext cx="13534549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Biostimulatoren eignen sich hier besonders zur </a:t>
            </a:r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Strukturverbesserung, Hautverdichtung</a:t>
            </a:r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und </a:t>
            </a:r>
            <a:pPr algn="l" indent="0" marL="0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Unterstützung der Straffung</a:t>
            </a:r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des zervikalen Gewebes.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904" y="596265"/>
            <a:ext cx="897612" cy="401360"/>
          </a:xfrm>
          <a:prstGeom prst="roundRect">
            <a:avLst>
              <a:gd name="adj" fmla="val 18154"/>
            </a:avLst>
          </a:prstGeom>
          <a:solidFill>
            <a:srgbClr val="D2DDF9"/>
          </a:solidFill>
          <a:ln/>
        </p:spPr>
      </p:sp>
      <p:sp>
        <p:nvSpPr>
          <p:cNvPr id="3" name="Text 1"/>
          <p:cNvSpPr/>
          <p:nvPr/>
        </p:nvSpPr>
        <p:spPr>
          <a:xfrm>
            <a:off x="888921" y="661273"/>
            <a:ext cx="637580" cy="271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PRAXIS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58904" y="1080492"/>
            <a:ext cx="5421273" cy="677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Behandlungsablauf</a:t>
            </a:r>
            <a:endParaRPr lang="en-US" sz="42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706" y="2068949"/>
            <a:ext cx="10196989" cy="4666774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8665" y="3234117"/>
            <a:ext cx="655612" cy="6556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24556" y="5443120"/>
            <a:ext cx="1914387" cy="737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Nachsorge &amp; Kontrolle</a:t>
            </a:r>
            <a:endParaRPr lang="en-US" sz="23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8511" y="3235347"/>
            <a:ext cx="655612" cy="6556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11904" y="5443120"/>
            <a:ext cx="1914387" cy="737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Gezielte Injektion</a:t>
            </a:r>
            <a:endParaRPr lang="en-US" sz="23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8971" y="3235347"/>
            <a:ext cx="655612" cy="65561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212364" y="5443120"/>
            <a:ext cx="1914387" cy="737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Indikation &amp; Planung</a:t>
            </a:r>
            <a:endParaRPr lang="en-US" sz="230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96319" y="3235347"/>
            <a:ext cx="655612" cy="65561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2760375" y="5443120"/>
            <a:ext cx="1914387" cy="737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Anatomieuntersuchung</a:t>
            </a:r>
            <a:endParaRPr lang="en-US" sz="2300" dirty="0"/>
          </a:p>
        </p:txBody>
      </p:sp>
      <p:sp>
        <p:nvSpPr>
          <p:cNvPr id="14" name="Text 7"/>
          <p:cNvSpPr/>
          <p:nvPr/>
        </p:nvSpPr>
        <p:spPr>
          <a:xfrm>
            <a:off x="758904" y="6968847"/>
            <a:ext cx="13112591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Die Behandlung erfolgt </a:t>
            </a:r>
            <a:pPr algn="l" indent="0" marL="0">
              <a:lnSpc>
                <a:spcPts val="2650"/>
              </a:lnSpc>
              <a:buNone/>
            </a:pPr>
            <a:r>
              <a:rPr lang="en-US" sz="17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ambulant</a:t>
            </a:r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und kann in der Regel ohne längere Ausfallzeit durchgeführt werden. Eine sorgfältige anatomische Analyse bildet die Grundlage jeder individualisierten Therapieentscheidung.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2026-03-01T15:41:14Z</dcterms:created>
  <dcterms:modified xsi:type="dcterms:W3CDTF">2026-03-01T15:41:14Z</dcterms:modified>
</cp:coreProperties>
</file>