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Sora Semi Bold"/>
      <p:regular r:id="rId18"/>
    </p:embeddedFont>
    <p:embeddedFont>
      <p:font typeface="Sora Semi Bold"/>
      <p:regular r:id="rId19"/>
    </p:embeddedFont>
    <p:embeddedFont>
      <p:font typeface="Sora Light"/>
      <p:regular r:id="rId20"/>
    </p:embeddedFont>
    <p:embeddedFont>
      <p:font typeface="Sora Ligh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866906"/>
            <a:ext cx="666190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Hautstraffung ohne OP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904536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Dr. Fadi Alakrami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244709" y="4494967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Gesicht und Hals – moderne minimalinvasive Verfahren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244709" y="5085398"/>
            <a:ext cx="7627382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Klar strukturiert, medizinisch fundiert und visuell aufbereitet.</a:t>
            </a:r>
            <a:endParaRPr lang="en-US" sz="1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2565" y="455295"/>
            <a:ext cx="915710" cy="161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9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TRANSPARENZ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22565" y="702469"/>
            <a:ext cx="4949904" cy="491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Grenzen der Behandlung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522565" y="3894415"/>
            <a:ext cx="6610588" cy="403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Nicht-operative Verfahren erzielen </a:t>
            </a:r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moderate, aber sichtbare Straffungseffekte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 Sie sind besonders wirksam bei leichter bis mittlerer Hauterschlaffung.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522565" y="4390311"/>
            <a:ext cx="6610588" cy="403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 stark erschlafftem Gewebe – etwa nach erheblichem Gewichtsverlust oder im fortgeschrittenen Alter – kann eine chirurgische Lösung deutlich effektiver sein.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522565" y="4909423"/>
            <a:ext cx="6610588" cy="710684"/>
          </a:xfrm>
          <a:prstGeom prst="roundRect">
            <a:avLst>
              <a:gd name="adj" fmla="val 8824"/>
            </a:avLst>
          </a:prstGeom>
          <a:solidFill>
            <a:srgbClr val="F7BBC1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870" y="5110043"/>
            <a:ext cx="186571" cy="14930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07745" y="5049560"/>
            <a:ext cx="5976104" cy="403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realistische Einschätzung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ist entscheidend für die Zufriedenheit mit dem Behandlungsergebnis. Eine ehrliche Beratung steht an erster Stelle.</a:t>
            </a:r>
            <a:endParaRPr lang="en-US" sz="11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67" y="1463635"/>
            <a:ext cx="6610588" cy="6610588"/>
          </a:xfrm>
          <a:prstGeom prst="rect">
            <a:avLst/>
          </a:prstGeom>
        </p:spPr>
      </p:pic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867" y="1463635"/>
            <a:ext cx="6610588" cy="66105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618292"/>
            <a:ext cx="748427" cy="407075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888206" y="683181"/>
            <a:ext cx="488633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FAZIT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111192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Zusammenfassung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58309" y="2149554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Moderne minimalinvasive Verfahren ermöglichen eine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gezielte Hautstraffung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im Gesicht und Halsbereich – schonend, wirksam und ohne klassische Operation.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58309" y="3433405"/>
            <a:ext cx="7627382" cy="2893933"/>
          </a:xfrm>
          <a:prstGeom prst="roundRect">
            <a:avLst>
              <a:gd name="adj" fmla="val 3144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65929" y="3441025"/>
            <a:ext cx="3806071" cy="1612702"/>
          </a:xfrm>
          <a:prstGeom prst="roundRect">
            <a:avLst>
              <a:gd name="adj" fmla="val 5643"/>
            </a:avLst>
          </a:prstGeom>
          <a:solidFill>
            <a:srgbClr val="F9D2D6"/>
          </a:solidFill>
          <a:ln/>
        </p:spPr>
      </p:sp>
      <p:sp>
        <p:nvSpPr>
          <p:cNvPr id="9" name="Text 6"/>
          <p:cNvSpPr/>
          <p:nvPr/>
        </p:nvSpPr>
        <p:spPr>
          <a:xfrm>
            <a:off x="982504" y="365760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RF-Microneedling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982504" y="4143732"/>
            <a:ext cx="337292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Tiefe Stimulation durch Nadeln und Radiofrequenz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4572000" y="3441025"/>
            <a:ext cx="3806071" cy="1612702"/>
          </a:xfrm>
          <a:prstGeom prst="rect">
            <a:avLst/>
          </a:prstGeom>
          <a:solidFill>
            <a:srgbClr val="F9D2D6"/>
          </a:solidFill>
          <a:ln/>
        </p:spPr>
      </p:sp>
      <p:sp>
        <p:nvSpPr>
          <p:cNvPr id="12" name="Shape 9"/>
          <p:cNvSpPr/>
          <p:nvPr/>
        </p:nvSpPr>
        <p:spPr>
          <a:xfrm>
            <a:off x="4572000" y="3441025"/>
            <a:ext cx="30480" cy="1612702"/>
          </a:xfrm>
          <a:prstGeom prst="roundRect">
            <a:avLst>
              <a:gd name="adj" fmla="val 298550"/>
            </a:avLst>
          </a:prstGeom>
          <a:solidFill>
            <a:srgbClr val="DFB8BC"/>
          </a:solidFill>
          <a:ln/>
        </p:spPr>
      </p:sp>
      <p:sp>
        <p:nvSpPr>
          <p:cNvPr id="13" name="Text 10"/>
          <p:cNvSpPr/>
          <p:nvPr/>
        </p:nvSpPr>
        <p:spPr>
          <a:xfrm>
            <a:off x="4788575" y="365760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Laser-Endolifting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4788575" y="4143732"/>
            <a:ext cx="337292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Gewebekontraktion durch subkutane Laserenergie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765929" y="5053727"/>
            <a:ext cx="7612142" cy="1265992"/>
          </a:xfrm>
          <a:prstGeom prst="rect">
            <a:avLst/>
          </a:prstGeom>
          <a:solidFill>
            <a:srgbClr val="F9D2D6"/>
          </a:solidFill>
          <a:ln/>
        </p:spPr>
      </p:sp>
      <p:sp>
        <p:nvSpPr>
          <p:cNvPr id="16" name="Shape 13"/>
          <p:cNvSpPr/>
          <p:nvPr/>
        </p:nvSpPr>
        <p:spPr>
          <a:xfrm>
            <a:off x="765929" y="5053727"/>
            <a:ext cx="7612142" cy="30480"/>
          </a:xfrm>
          <a:prstGeom prst="roundRect">
            <a:avLst>
              <a:gd name="adj" fmla="val 298550"/>
            </a:avLst>
          </a:prstGeom>
          <a:solidFill>
            <a:srgbClr val="DFB8BC"/>
          </a:solidFill>
          <a:ln/>
        </p:spPr>
      </p:sp>
      <p:sp>
        <p:nvSpPr>
          <p:cNvPr id="17" name="Text 14"/>
          <p:cNvSpPr/>
          <p:nvPr/>
        </p:nvSpPr>
        <p:spPr>
          <a:xfrm>
            <a:off x="982504" y="5270302"/>
            <a:ext cx="286095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Fraktionierter Laser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982504" y="5756434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Hauterneuerung durch mikrothermische Zonen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758309" y="6571059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Alle drei Verfahren stimulieren die körpereigene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Kollagenbildung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und verbessern die Hautstruktur nachhaltig. Eine individuelle Beratung bildet die Grundlage für das optimale Ergebnis.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314569"/>
            <a:ext cx="1483281" cy="407075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88206" y="1379458"/>
            <a:ext cx="1223486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EINFÜHRUNG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58309" y="1808202"/>
            <a:ext cx="666190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Hautstraffung ohne OP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58309" y="2607469"/>
            <a:ext cx="781085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Moderne Möglichkeiten für Gesicht und Hals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58309" y="335994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Mit zunehmendem Alter verliert die Haut an Spannkraft. Im Gesicht und Halsbereich zeigen sich typische Veränderungen: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58309" y="3950375"/>
            <a:ext cx="3115985" cy="2027396"/>
          </a:xfrm>
          <a:prstGeom prst="roundRect">
            <a:avLst>
              <a:gd name="adj" fmla="val 448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982504" y="4174569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DA1B2E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1217" y="4353282"/>
            <a:ext cx="292418" cy="29241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82504" y="5041106"/>
            <a:ext cx="266759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Hauterschlaffung</a:t>
            </a:r>
            <a:endParaRPr lang="en-US" sz="2200" dirty="0"/>
          </a:p>
        </p:txBody>
      </p:sp>
      <p:sp>
        <p:nvSpPr>
          <p:cNvPr id="11" name="Shape 8"/>
          <p:cNvSpPr/>
          <p:nvPr/>
        </p:nvSpPr>
        <p:spPr>
          <a:xfrm>
            <a:off x="4090868" y="3950375"/>
            <a:ext cx="3115985" cy="2027396"/>
          </a:xfrm>
          <a:prstGeom prst="roundRect">
            <a:avLst>
              <a:gd name="adj" fmla="val 448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4315063" y="4174569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DA1B2E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3776" y="4353282"/>
            <a:ext cx="292418" cy="292418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4315063" y="5041106"/>
            <a:ext cx="266759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Konturverlust</a:t>
            </a:r>
            <a:endParaRPr lang="en-US" sz="2200" dirty="0"/>
          </a:p>
        </p:txBody>
      </p:sp>
      <p:sp>
        <p:nvSpPr>
          <p:cNvPr id="15" name="Shape 11"/>
          <p:cNvSpPr/>
          <p:nvPr/>
        </p:nvSpPr>
        <p:spPr>
          <a:xfrm>
            <a:off x="7423428" y="3950375"/>
            <a:ext cx="3115985" cy="2027396"/>
          </a:xfrm>
          <a:prstGeom prst="roundRect">
            <a:avLst>
              <a:gd name="adj" fmla="val 448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7647623" y="4174569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DA1B2E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335" y="4353282"/>
            <a:ext cx="292418" cy="29241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647623" y="5041106"/>
            <a:ext cx="266759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Faltenbildung</a:t>
            </a:r>
            <a:endParaRPr lang="en-US" sz="2200" dirty="0"/>
          </a:p>
        </p:txBody>
      </p:sp>
      <p:sp>
        <p:nvSpPr>
          <p:cNvPr id="19" name="Shape 14"/>
          <p:cNvSpPr/>
          <p:nvPr/>
        </p:nvSpPr>
        <p:spPr>
          <a:xfrm>
            <a:off x="10755987" y="3950375"/>
            <a:ext cx="3116104" cy="2027396"/>
          </a:xfrm>
          <a:prstGeom prst="roundRect">
            <a:avLst>
              <a:gd name="adj" fmla="val 448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10980182" y="4174569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DA1B2E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58895" y="4353282"/>
            <a:ext cx="292418" cy="29241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980182" y="5041106"/>
            <a:ext cx="266771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Nachlassende Elastizität</a:t>
            </a:r>
            <a:endParaRPr lang="en-US" sz="2200" dirty="0"/>
          </a:p>
        </p:txBody>
      </p:sp>
      <p:sp>
        <p:nvSpPr>
          <p:cNvPr id="23" name="Text 17"/>
          <p:cNvSpPr/>
          <p:nvPr/>
        </p:nvSpPr>
        <p:spPr>
          <a:xfrm>
            <a:off x="758309" y="6221492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gute Nachricht: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Nicht immer ist eine Operation erforderlich. Minimalinvasive Verfahren bieten heute wirksame Alternativen.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9358" y="499824"/>
            <a:ext cx="1420416" cy="160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9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HINTERGRUNDWISSEN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79358" y="746284"/>
            <a:ext cx="5441513" cy="490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Warum erschlafft die Haut?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579358" y="3403997"/>
            <a:ext cx="4478893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Hautalterung ist ein komplexer Prozess, der durch innere und äußere Faktoren beeinflusst wird. Mehrere Mechanismen wirken dabei zusammen:</a:t>
            </a:r>
            <a:endParaRPr lang="en-US" sz="11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0" y="1505069"/>
            <a:ext cx="7766447" cy="4400907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9358" y="6136243"/>
            <a:ext cx="4422219" cy="1036677"/>
          </a:xfrm>
          <a:prstGeom prst="roundRect">
            <a:avLst>
              <a:gd name="adj" fmla="val 7056"/>
            </a:avLst>
          </a:prstGeom>
          <a:solidFill>
            <a:srgbClr val="FFFFFF"/>
          </a:solidFill>
          <a:ln w="15240">
            <a:solidFill>
              <a:srgbClr val="DFB8BC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64118" y="6136243"/>
            <a:ext cx="60960" cy="1036677"/>
          </a:xfrm>
          <a:prstGeom prst="roundRect">
            <a:avLst>
              <a:gd name="adj" fmla="val 102646"/>
            </a:avLst>
          </a:prstGeom>
          <a:solidFill>
            <a:srgbClr val="DA1B2E"/>
          </a:solidFill>
          <a:ln/>
        </p:spPr>
      </p:sp>
      <p:sp>
        <p:nvSpPr>
          <p:cNvPr id="8" name="Text 5"/>
          <p:cNvSpPr/>
          <p:nvPr/>
        </p:nvSpPr>
        <p:spPr>
          <a:xfrm>
            <a:off x="789265" y="6300430"/>
            <a:ext cx="2767251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Kollagen- und Elastinabbau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89265" y="6606778"/>
            <a:ext cx="4048125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strukturgebenden Proteine nehmen ab dem 25. Lebensjahr kontinuierlich ab.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5103971" y="6136243"/>
            <a:ext cx="4422338" cy="1036677"/>
          </a:xfrm>
          <a:prstGeom prst="roundRect">
            <a:avLst>
              <a:gd name="adj" fmla="val 7056"/>
            </a:avLst>
          </a:prstGeom>
          <a:solidFill>
            <a:srgbClr val="FFFFFF"/>
          </a:solidFill>
          <a:ln w="15240">
            <a:solidFill>
              <a:srgbClr val="DFB8B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088731" y="6136243"/>
            <a:ext cx="60960" cy="1036677"/>
          </a:xfrm>
          <a:prstGeom prst="roundRect">
            <a:avLst>
              <a:gd name="adj" fmla="val 102646"/>
            </a:avLst>
          </a:prstGeom>
          <a:solidFill>
            <a:srgbClr val="DA1B2E"/>
          </a:solidFill>
          <a:ln/>
        </p:spPr>
      </p:sp>
      <p:sp>
        <p:nvSpPr>
          <p:cNvPr id="12" name="Text 9"/>
          <p:cNvSpPr/>
          <p:nvPr/>
        </p:nvSpPr>
        <p:spPr>
          <a:xfrm>
            <a:off x="5313878" y="6300430"/>
            <a:ext cx="1960245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UV-Strahlung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5313878" y="6606778"/>
            <a:ext cx="4048244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Chronische Sonnenexposition beschleunigt die Hautalterung erheblich.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9628703" y="6136243"/>
            <a:ext cx="4422338" cy="1036677"/>
          </a:xfrm>
          <a:prstGeom prst="roundRect">
            <a:avLst>
              <a:gd name="adj" fmla="val 7056"/>
            </a:avLst>
          </a:prstGeom>
          <a:solidFill>
            <a:srgbClr val="FFFFFF"/>
          </a:solidFill>
          <a:ln w="15240">
            <a:solidFill>
              <a:srgbClr val="DFB8BC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13463" y="6136243"/>
            <a:ext cx="60960" cy="1036677"/>
          </a:xfrm>
          <a:prstGeom prst="roundRect">
            <a:avLst>
              <a:gd name="adj" fmla="val 102646"/>
            </a:avLst>
          </a:prstGeom>
          <a:solidFill>
            <a:srgbClr val="DA1B2E"/>
          </a:solidFill>
          <a:ln/>
        </p:spPr>
      </p:sp>
      <p:sp>
        <p:nvSpPr>
          <p:cNvPr id="16" name="Text 13"/>
          <p:cNvSpPr/>
          <p:nvPr/>
        </p:nvSpPr>
        <p:spPr>
          <a:xfrm>
            <a:off x="9838611" y="6300430"/>
            <a:ext cx="2064663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Genetik &amp; Lebensstil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9838611" y="6606778"/>
            <a:ext cx="4048244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Veranlagung, Gewichtsschwankungen und der natürliche Alterungsprozess.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579358" y="7288054"/>
            <a:ext cx="13471684" cy="507087"/>
          </a:xfrm>
          <a:prstGeom prst="roundRect">
            <a:avLst>
              <a:gd name="adj" fmla="val 12340"/>
            </a:avLst>
          </a:prstGeom>
          <a:solidFill>
            <a:srgbClr val="F7BBC1"/>
          </a:solidFill>
          <a:ln/>
        </p:spPr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05" y="7488555"/>
            <a:ext cx="186214" cy="148947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1063466" y="7427595"/>
            <a:ext cx="12838628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Besonders betroffen sind die </a:t>
            </a:r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Unterkieferlinie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und die </a:t>
            </a:r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Halsregion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Bereiche, in denen Elastizitätsverlust früh sichtbar wird.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1042035"/>
            <a:ext cx="1214438" cy="328374"/>
          </a:xfrm>
          <a:prstGeom prst="roundRect">
            <a:avLst>
              <a:gd name="adj" fmla="val 18844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868799" y="1097280"/>
            <a:ext cx="993458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WIRKPRINZIP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758309" y="1432917"/>
            <a:ext cx="7627382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Wie funktioniert Hautstraffung ohne Operation?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758309" y="2879050"/>
            <a:ext cx="7627382" cy="817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Moderne Verfahren arbeiten mit </a:t>
            </a:r>
            <a:pPr algn="l" indent="0" marL="0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gezielter Energieabgabe</a:t>
            </a:r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in tiefere Hautschichten. Die Haut regeneriert sich dabei von innen heraus – ein natürlicher Prozess, der therapeutisch genutzt wird.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3872746"/>
            <a:ext cx="920710" cy="11049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35468" y="4056817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Energieabgabe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835468" y="4453414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Gezielte Stimulation der tieferen Hautschichten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977646"/>
            <a:ext cx="920710" cy="11049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35468" y="5161717"/>
            <a:ext cx="253079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Kollagenneubildung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1835468" y="5558314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Aktivierung der körpereigenen Regeneration</a:t>
            </a:r>
            <a:endParaRPr lang="en-US" sz="14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6082546"/>
            <a:ext cx="920710" cy="11049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35468" y="6266617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Straffung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1835468" y="6663214"/>
            <a:ext cx="6550223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Sichtbare Verbesserung von Kontur und Hautstruktur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783550"/>
            <a:ext cx="1534835" cy="353973"/>
          </a:xfrm>
          <a:prstGeom prst="roundRect">
            <a:avLst>
              <a:gd name="adj" fmla="val 18510"/>
            </a:avLst>
          </a:prstGeom>
          <a:solidFill>
            <a:srgbClr val="F9D2D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5228" y="882491"/>
            <a:ext cx="155972" cy="1559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9186" y="842010"/>
            <a:ext cx="1067038" cy="237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VERFAHREN 1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58309" y="1207651"/>
            <a:ext cx="7983974" cy="641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Radiofrequenz-Microneedling</a:t>
            </a:r>
            <a:endParaRPr lang="en-US" sz="4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647950"/>
            <a:ext cx="7521535" cy="426219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9057" y="2287548"/>
            <a:ext cx="3078837" cy="384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Wirkprinzip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9599057" y="2847737"/>
            <a:ext cx="4280535" cy="190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Feine Nadeln dringen kontrolliert in die Haut ein</a:t>
            </a:r>
            <a:endParaRPr lang="en-US" sz="150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Gleichzeitige Abgabe von Radiofrequenzenergie</a:t>
            </a:r>
            <a:endParaRPr lang="en-US" sz="150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Tiefe, gezielte Gewebestimulation in Dermis und Subkutis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9599057" y="4923830"/>
            <a:ext cx="3583781" cy="384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Therapeutischer Effekt</a:t>
            </a:r>
            <a:endParaRPr lang="en-US" sz="2400" dirty="0"/>
          </a:p>
        </p:txBody>
      </p:sp>
      <p:sp>
        <p:nvSpPr>
          <p:cNvPr id="10" name="Text 6"/>
          <p:cNvSpPr/>
          <p:nvPr/>
        </p:nvSpPr>
        <p:spPr>
          <a:xfrm>
            <a:off x="9599057" y="5484019"/>
            <a:ext cx="4280535" cy="190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Straffung bei beginnender Hauterschlaffung</a:t>
            </a:r>
            <a:endParaRPr lang="en-US" sz="150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Verbesserung feiner Falten und Hautporen</a:t>
            </a:r>
            <a:endParaRPr lang="en-US" sz="150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Strukturverbesserung im Gesichts- und Halsbereich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83406" y="458391"/>
            <a:ext cx="1338739" cy="288727"/>
          </a:xfrm>
          <a:prstGeom prst="roundRect">
            <a:avLst>
              <a:gd name="adj" fmla="val 19399"/>
            </a:avLst>
          </a:prstGeom>
          <a:solidFill>
            <a:srgbClr val="F9D2D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3419" y="536019"/>
            <a:ext cx="133350" cy="1333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83444" y="508397"/>
            <a:ext cx="938689" cy="188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VERFAHREN 2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583406" y="798314"/>
            <a:ext cx="6143506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Laser-Endolifting (Endolift)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583406" y="1397794"/>
            <a:ext cx="699039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Minimalinvasives Verfahren mit maximaler Präzision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583406" y="3705106"/>
            <a:ext cx="4447818" cy="1179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Beim Endolift wird eine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dünne Laserfaser unter die Haut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eingeführt. Die gezielte Erwärmung tiefer Gewebeschichten aktiviert die Kollagenproduktion und bewirkt eine messbare Gewebekontraktion – ganz ohne klassische Operation.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83406" y="5012650"/>
            <a:ext cx="2681407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Besonders geeignet für:</a:t>
            </a:r>
            <a:endParaRPr lang="en-US" sz="17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562" y="2063234"/>
            <a:ext cx="8608933" cy="4878348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583406" y="7229951"/>
            <a:ext cx="4402336" cy="622697"/>
          </a:xfrm>
          <a:prstGeom prst="roundRect">
            <a:avLst>
              <a:gd name="adj" fmla="val 1124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57714" y="7404259"/>
            <a:ext cx="2193250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Unterkieferkontur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5113973" y="7229951"/>
            <a:ext cx="4402336" cy="622697"/>
          </a:xfrm>
          <a:prstGeom prst="roundRect">
            <a:avLst>
              <a:gd name="adj" fmla="val 1124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5288280" y="7404259"/>
            <a:ext cx="2193250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Doppelkinn</a:t>
            </a:r>
            <a:endParaRPr lang="en-US" sz="1700" dirty="0"/>
          </a:p>
        </p:txBody>
      </p:sp>
      <p:sp>
        <p:nvSpPr>
          <p:cNvPr id="14" name="Shape 10"/>
          <p:cNvSpPr/>
          <p:nvPr/>
        </p:nvSpPr>
        <p:spPr>
          <a:xfrm>
            <a:off x="9644539" y="7229951"/>
            <a:ext cx="4402455" cy="622697"/>
          </a:xfrm>
          <a:prstGeom prst="roundRect">
            <a:avLst>
              <a:gd name="adj" fmla="val 1124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9818846" y="7404259"/>
            <a:ext cx="2193250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Halserschlaffung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768548"/>
            <a:ext cx="1651159" cy="380167"/>
          </a:xfrm>
          <a:prstGeom prst="roundRect">
            <a:avLst>
              <a:gd name="adj" fmla="val 18192"/>
            </a:avLst>
          </a:prstGeom>
          <a:solidFill>
            <a:srgbClr val="F9D2D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1777" y="876300"/>
            <a:ext cx="164544" cy="1645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28593" y="830223"/>
            <a:ext cx="1157407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VERFAHREN 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58309" y="1226820"/>
            <a:ext cx="8788360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Fraktionierter Laser (z. B. Fraxel)</a:t>
            </a:r>
            <a:endParaRPr lang="en-US" sz="42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581989"/>
            <a:ext cx="7930753" cy="44940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16321" y="2392561"/>
            <a:ext cx="3249930" cy="406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Wirkmechanismus</a:t>
            </a:r>
            <a:endParaRPr lang="en-US" sz="2550" dirty="0"/>
          </a:p>
        </p:txBody>
      </p:sp>
      <p:sp>
        <p:nvSpPr>
          <p:cNvPr id="8" name="Text 4"/>
          <p:cNvSpPr/>
          <p:nvPr/>
        </p:nvSpPr>
        <p:spPr>
          <a:xfrm>
            <a:off x="9616321" y="2994303"/>
            <a:ext cx="4263390" cy="1926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Der fraktionierte Laser erzeugt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mikrothermische Zonen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in der Haut. Diese kontrollierte Mikroverletzung regt die natürliche Hauterneuerung an und verbessert die Oberflächenstruktur nachhaltig.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9616321" y="5116473"/>
            <a:ext cx="2708196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Geeignet bei: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9616321" y="5650468"/>
            <a:ext cx="4263390" cy="1742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Feinen Falten und Fältchenbildung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Sonnengeschädigter, vorzeitig gealterter Haut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Unregelmäßiger Hauttextur und Pigmentveränderungen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10577"/>
            <a:ext cx="1925955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INDIVIDUELLE BERATUNG</a:t>
            </a:r>
            <a:endParaRPr lang="en-US" sz="1150" dirty="0"/>
          </a:p>
        </p:txBody>
      </p:sp>
      <p:sp>
        <p:nvSpPr>
          <p:cNvPr id="4" name="Text 1"/>
          <p:cNvSpPr/>
          <p:nvPr/>
        </p:nvSpPr>
        <p:spPr>
          <a:xfrm>
            <a:off x="6244709" y="1146215"/>
            <a:ext cx="7627382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Welche Methode ist die richtige?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6244709" y="2592348"/>
            <a:ext cx="7627382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Auswahl des optimalen Verfahrens hängt von mehreren individuellen Faktoren ab. Eine sorgfältige Diagnostik ist die Grundlage jeder Behandlungsentscheidung.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709" y="3313509"/>
            <a:ext cx="460296" cy="4602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00624" y="3313509"/>
            <a:ext cx="3090982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Ausmaß der Erschlaffung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900624" y="3710107"/>
            <a:ext cx="6971467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Leichte, moderate oder fortgeschrittene Hautlaxität erfordern unterschiedliche Ansätze.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4709" y="4568190"/>
            <a:ext cx="460296" cy="46029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00624" y="4568190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Hauttyp &amp; Alter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900624" y="4964787"/>
            <a:ext cx="6971467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Empfindlichkeit, Dicke und Regenerationsfähigkeit variieren individuell.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4709" y="5550337"/>
            <a:ext cx="460296" cy="46029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900624" y="5550337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Erwartungen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6900624" y="5946934"/>
            <a:ext cx="6971467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Realistische Ziele werden im persönlichen Beratungsgespräch definiert.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4709" y="6532483"/>
            <a:ext cx="460296" cy="46029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900624" y="6532483"/>
            <a:ext cx="281213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Kombinationstherapie</a:t>
            </a:r>
            <a:endParaRPr lang="en-US" sz="1900" dirty="0"/>
          </a:p>
        </p:txBody>
      </p:sp>
      <p:sp>
        <p:nvSpPr>
          <p:cNvPr id="17" name="Text 10"/>
          <p:cNvSpPr/>
          <p:nvPr/>
        </p:nvSpPr>
        <p:spPr>
          <a:xfrm>
            <a:off x="6900624" y="6929080"/>
            <a:ext cx="6971467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 vielen Fällen kann die Kombination mehrerer Verfahren das Ergebnis optimieren.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947738"/>
            <a:ext cx="1103828" cy="407075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88206" y="1012627"/>
            <a:ext cx="844034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VORTEILE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58309" y="1441371"/>
            <a:ext cx="1029783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Vorteile nicht-operativer Verfahren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58309" y="2803922"/>
            <a:ext cx="6448544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>
          <a:xfrm>
            <a:off x="758309" y="2773442"/>
            <a:ext cx="6448544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7" name="Shape 5"/>
          <p:cNvSpPr/>
          <p:nvPr/>
        </p:nvSpPr>
        <p:spPr>
          <a:xfrm>
            <a:off x="3657540" y="2479000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sp>
        <p:nvSpPr>
          <p:cNvPr id="8" name="Text 6"/>
          <p:cNvSpPr/>
          <p:nvPr/>
        </p:nvSpPr>
        <p:spPr>
          <a:xfrm>
            <a:off x="3852565" y="2641521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005364" y="33455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Vollnarkose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005364" y="3831669"/>
            <a:ext cx="5954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Behandlung erfolgt in der Regel unter Lokalanästhesie oder ganz ohne Narkose.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7423428" y="2803922"/>
            <a:ext cx="6448663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sp>
        <p:nvSpPr>
          <p:cNvPr id="12" name="Shape 10"/>
          <p:cNvSpPr/>
          <p:nvPr/>
        </p:nvSpPr>
        <p:spPr>
          <a:xfrm>
            <a:off x="7423428" y="2773442"/>
            <a:ext cx="6448663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13" name="Shape 11"/>
          <p:cNvSpPr/>
          <p:nvPr/>
        </p:nvSpPr>
        <p:spPr>
          <a:xfrm>
            <a:off x="10322778" y="2479000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10517803" y="2641521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7670483" y="33455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Keine Schnitte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670483" y="3831669"/>
            <a:ext cx="59545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Minimalinvasive Techniken hinterlassen keine sichtbaren Narben.</a:t>
            </a:r>
            <a:endParaRPr lang="en-US" sz="1700" dirty="0"/>
          </a:p>
        </p:txBody>
      </p:sp>
      <p:sp>
        <p:nvSpPr>
          <p:cNvPr id="17" name="Shape 15"/>
          <p:cNvSpPr/>
          <p:nvPr/>
        </p:nvSpPr>
        <p:spPr>
          <a:xfrm>
            <a:off x="758309" y="5313640"/>
            <a:ext cx="6448544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sp>
        <p:nvSpPr>
          <p:cNvPr id="18" name="Shape 16"/>
          <p:cNvSpPr/>
          <p:nvPr/>
        </p:nvSpPr>
        <p:spPr>
          <a:xfrm>
            <a:off x="758309" y="5283160"/>
            <a:ext cx="6448544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19" name="Shape 17"/>
          <p:cNvSpPr/>
          <p:nvPr/>
        </p:nvSpPr>
        <p:spPr>
          <a:xfrm>
            <a:off x="3657540" y="4988719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sp>
        <p:nvSpPr>
          <p:cNvPr id="20" name="Text 18"/>
          <p:cNvSpPr/>
          <p:nvPr/>
        </p:nvSpPr>
        <p:spPr>
          <a:xfrm>
            <a:off x="3852565" y="5151239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1005364" y="5855256"/>
            <a:ext cx="287321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Kurze Regeneration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1005364" y="6341388"/>
            <a:ext cx="5954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Geringe Ausfallzeiten – die meisten Patientinnen und Patienten sind schnell gesellschaftsfähig.</a:t>
            </a:r>
            <a:endParaRPr lang="en-US" sz="1700" dirty="0"/>
          </a:p>
        </p:txBody>
      </p:sp>
      <p:sp>
        <p:nvSpPr>
          <p:cNvPr id="23" name="Shape 21"/>
          <p:cNvSpPr/>
          <p:nvPr/>
        </p:nvSpPr>
        <p:spPr>
          <a:xfrm>
            <a:off x="7423428" y="5313640"/>
            <a:ext cx="6448663" cy="1968222"/>
          </a:xfrm>
          <a:prstGeom prst="roundRect">
            <a:avLst>
              <a:gd name="adj" fmla="val 7433"/>
            </a:avLst>
          </a:prstGeom>
          <a:solidFill>
            <a:srgbClr val="FFFFFF"/>
          </a:solidFill>
          <a:ln/>
        </p:spPr>
      </p:sp>
      <p:sp>
        <p:nvSpPr>
          <p:cNvPr id="24" name="Shape 22"/>
          <p:cNvSpPr/>
          <p:nvPr/>
        </p:nvSpPr>
        <p:spPr>
          <a:xfrm>
            <a:off x="7423428" y="5283160"/>
            <a:ext cx="6448663" cy="121920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</p:sp>
      <p:sp>
        <p:nvSpPr>
          <p:cNvPr id="25" name="Shape 23"/>
          <p:cNvSpPr/>
          <p:nvPr/>
        </p:nvSpPr>
        <p:spPr>
          <a:xfrm>
            <a:off x="10322778" y="4988719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DA1B2E"/>
          </a:solidFill>
          <a:ln/>
        </p:spPr>
      </p:sp>
      <p:sp>
        <p:nvSpPr>
          <p:cNvPr id="26" name="Text 24"/>
          <p:cNvSpPr/>
          <p:nvPr/>
        </p:nvSpPr>
        <p:spPr>
          <a:xfrm>
            <a:off x="10517803" y="5151239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4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7670483" y="5855256"/>
            <a:ext cx="324028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Natürliche Ergebnisse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7670483" y="6341388"/>
            <a:ext cx="59545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Schrittweise Verbesserung für ein frisches, authentisches Erscheinungsbild.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2026-03-01T15:27:13Z</dcterms:created>
  <dcterms:modified xsi:type="dcterms:W3CDTF">2026-03-01T15:27:13Z</dcterms:modified>
</cp:coreProperties>
</file>