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Sora Semi Bold"/>
      <p:regular r:id="rId18"/>
    </p:embeddedFont>
    <p:embeddedFont>
      <p:font typeface="Sora Semi Bold"/>
      <p:regular r:id="rId19"/>
    </p:embeddedFont>
    <p:embeddedFont>
      <p:font typeface="Sora Light"/>
      <p:regular r:id="rId20"/>
    </p:embeddedFont>
    <p:embeddedFont>
      <p:font typeface="Sora Ligh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svg"/><Relationship Id="rId12" Type="http://schemas.openxmlformats.org/officeDocument/2006/relationships/slideLayout" Target="../slideLayouts/slideLayout7.xml"/><Relationship Id="rId1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841069"/>
            <a:ext cx="640961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Plötzliche Hörminderung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3748921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Dr. Fadi Alakrami 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44709" y="4265414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Was bedeutet das und wie sollte man reagieren?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244709" y="4781907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Klar strukturiert, wissenschaftlich fundiert und patientenverständlich – ein Leitfaden für Betroffene und Angehörige.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820817"/>
            <a:ext cx="1392674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2014" y="923092"/>
            <a:ext cx="151567" cy="1515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9304" y="877610"/>
            <a:ext cx="937974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ZEITFAKTOR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758309" y="1252776"/>
            <a:ext cx="943975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Warum schnelles Handeln wichtig ist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58309" y="2160627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 bestimmten Formen der Innenohrstörung – insbesondere beim Hörsturz – spielt der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Zeitfaktor eine entscheidende Rolle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Die empfindlichen Haarzellen des Innenohrs können bei anhaltender Unterversorgung irreversibel geschädigt werden.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549015"/>
            <a:ext cx="4244816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7857" y="4307205"/>
            <a:ext cx="370713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Heilungschancen verbessern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47857" y="4732615"/>
            <a:ext cx="386572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frühzeitige Therapie innerhalb der ersten 24–72 Stunden zeigt die besten Ergebnisse. Die Regenerationsfähigkeit des Innenohrs nimmt mit der Zeit ab.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73" y="3264694"/>
            <a:ext cx="4244935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82220" y="4022884"/>
            <a:ext cx="3865840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Dauerhafte Schäden reduzieren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5382220" y="4760000"/>
            <a:ext cx="386584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Durch schnelles Eingreifen kann das Risiko eines bleibenden Hörverlusts oder chronischen Tinnitus deutlich verringert werden.</a:t>
            </a:r>
            <a:endParaRPr lang="en-US" sz="14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156" y="2980373"/>
            <a:ext cx="4244816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816703" y="3738563"/>
            <a:ext cx="386572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Prognose positiv beeinflussen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9816703" y="4475678"/>
            <a:ext cx="386572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Studien zeigen: Patienten, die innerhalb weniger Tage behandelt werden, erzielen signifikant bessere Ergebnisse als jene mit verzögerter Therapie.</a:t>
            </a:r>
            <a:endParaRPr lang="en-US" sz="1450" dirty="0"/>
          </a:p>
        </p:txBody>
      </p:sp>
      <p:sp>
        <p:nvSpPr>
          <p:cNvPr id="16" name="Text 10"/>
          <p:cNvSpPr/>
          <p:nvPr/>
        </p:nvSpPr>
        <p:spPr>
          <a:xfrm>
            <a:off x="1042630" y="6589038"/>
            <a:ext cx="1282946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Faustregel: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Je früher die Behandlung beginnt, desto höher die Wahrscheinlichkeit einer vollständigen oder weitgehenden Erholung des Hörvermögens.</a:t>
            </a:r>
            <a:endParaRPr lang="en-US" sz="1450" dirty="0"/>
          </a:p>
        </p:txBody>
      </p:sp>
      <p:sp>
        <p:nvSpPr>
          <p:cNvPr id="17" name="Shape 11"/>
          <p:cNvSpPr/>
          <p:nvPr/>
        </p:nvSpPr>
        <p:spPr>
          <a:xfrm>
            <a:off x="758309" y="6375797"/>
            <a:ext cx="22860" cy="1032986"/>
          </a:xfrm>
          <a:prstGeom prst="rect">
            <a:avLst/>
          </a:prstGeom>
          <a:solidFill>
            <a:srgbClr val="DA1B2E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785217"/>
            <a:ext cx="1837492" cy="332542"/>
          </a:xfrm>
          <a:prstGeom prst="roundRect">
            <a:avLst>
              <a:gd name="adj" fmla="val 18197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866299" y="839153"/>
            <a:ext cx="1621512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ZUSAMMENFASSUNG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58309" y="1186101"/>
            <a:ext cx="4739402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Zusammenfassung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758309" y="2035135"/>
            <a:ext cx="7627382" cy="1123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plötzliche Hörminderung sollte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immer ernst genommen werden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unabhängig davon, ob Schmerzen vorhanden sind oder nicht. Auch wenn manche Ursachen harmlos sind und sich gut behandeln lassen, ist eine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zeitnahe fachärztliche Untersuchung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entscheidend, um schwerwiegende Erkrankungen auszuschließen.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06" y="3351490"/>
            <a:ext cx="5624989" cy="3338393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1183" y="4167449"/>
            <a:ext cx="478843" cy="47884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74564" y="5766634"/>
            <a:ext cx="1398221" cy="5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Therapie starten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8170" y="4168347"/>
            <a:ext cx="478842" cy="47884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912423" y="5766634"/>
            <a:ext cx="1398221" cy="5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Zügig zum HNO</a:t>
            </a:r>
            <a:endParaRPr lang="en-US" sz="17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029" y="4168347"/>
            <a:ext cx="478843" cy="47884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121551" y="5624777"/>
            <a:ext cx="1398221" cy="850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Symptome wahrnehmen</a:t>
            </a:r>
            <a:endParaRPr lang="en-US" sz="1750" dirty="0"/>
          </a:p>
        </p:txBody>
      </p:sp>
      <p:sp>
        <p:nvSpPr>
          <p:cNvPr id="14" name="Text 7"/>
          <p:cNvSpPr/>
          <p:nvPr/>
        </p:nvSpPr>
        <p:spPr>
          <a:xfrm>
            <a:off x="758309" y="6882289"/>
            <a:ext cx="7627382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highlight>
                  <a:srgbClr val="F9D2D6"/>
                </a:highlight>
                <a:latin typeface="Sora Light" pitchFamily="34" charset="0"/>
                <a:ea typeface="Sora Light" pitchFamily="34" charset="-122"/>
                <a:cs typeface="Sora Light" pitchFamily="34" charset="-120"/>
              </a:rPr>
              <a:t>Frühes Handeln kann die Prognose wesentlich verbessern.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Scheuen Sie sich nicht, ärztliche Hilfe in Anspruch zu nehmen – Ihr Gehör ist es wert.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2051923"/>
            <a:ext cx="1297781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872014" y="2108716"/>
            <a:ext cx="107037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EINFÜHRUNG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758309" y="2483882"/>
            <a:ext cx="640961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Plötzliche Hörminderung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58309" y="3183136"/>
            <a:ext cx="6328529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Ein Symptom mit möglicher Dringlichkeit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758309" y="3841552"/>
            <a:ext cx="762738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plötzlich auftretende Hörverschlechterung kann sehr beunruhigend sein – sowohl für Betroffene als auch für deren Angehörige. Das Hörvermögen gehört zu unseren wichtigsten Sinneswahrnehmungen, und ein plötzlicher Verlust kann den Alltag erheblich beeinträchtigen.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8309" y="5267801"/>
            <a:ext cx="76273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Wichtig ist: Eine akute Hörminderung sollte stets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ernst genommen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und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zeitnah fachärztlich abgeklärt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werden. In vielen Fällen lässt sich die Ursache gut behandeln – vorausgesetzt, man handelt rechtzeitig.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89723"/>
            <a:ext cx="71604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1</a:t>
            </a:r>
            <a:endParaRPr lang="en-US" sz="1150" dirty="0"/>
          </a:p>
        </p:txBody>
      </p:sp>
      <p:sp>
        <p:nvSpPr>
          <p:cNvPr id="3" name="Shape 1"/>
          <p:cNvSpPr/>
          <p:nvPr/>
        </p:nvSpPr>
        <p:spPr>
          <a:xfrm>
            <a:off x="1569125" y="1525310"/>
            <a:ext cx="2016085" cy="371475"/>
          </a:xfrm>
          <a:prstGeom prst="roundRect">
            <a:avLst>
              <a:gd name="adj" fmla="val 17147"/>
            </a:avLst>
          </a:prstGeom>
          <a:noFill/>
          <a:ln w="7620">
            <a:solidFill>
              <a:srgbClr val="DA1B2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690449" y="1589723"/>
            <a:ext cx="177343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SYMPTOME ERKENNEN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758309" y="1972508"/>
            <a:ext cx="6661547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Was bedeutet „plötzlich"?</a:t>
            </a:r>
            <a:endParaRPr lang="en-US" sz="3900" dirty="0"/>
          </a:p>
        </p:txBody>
      </p:sp>
      <p:sp>
        <p:nvSpPr>
          <p:cNvPr id="6" name="Text 4"/>
          <p:cNvSpPr/>
          <p:nvPr/>
        </p:nvSpPr>
        <p:spPr>
          <a:xfrm>
            <a:off x="758309" y="2880360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Von einer plötzlichen Hörminderung spricht man, wenn das Hörvermögen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innerhalb von Stunden oder wenigen Tagen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merklich nachlässt. Dies unterscheidet sich deutlich von einem schleichenden Hörverlust, der sich über Monate oder Jahre entwickelt.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58309" y="3700105"/>
            <a:ext cx="4244816" cy="2184440"/>
          </a:xfrm>
          <a:prstGeom prst="roundRect">
            <a:avLst>
              <a:gd name="adj" fmla="val 364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955477" y="3897273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1806" y="4053602"/>
            <a:ext cx="255865" cy="25586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55477" y="465546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Meist einseitig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55477" y="5080873"/>
            <a:ext cx="385048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Betrifft in der Regel nur ein Ohr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5192673" y="3700105"/>
            <a:ext cx="4244935" cy="2184440"/>
          </a:xfrm>
          <a:prstGeom prst="roundRect">
            <a:avLst>
              <a:gd name="adj" fmla="val 364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389840" y="3897273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6169" y="4053602"/>
            <a:ext cx="255865" cy="255865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389840" y="465546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Wattegefühl</a:t>
            </a:r>
            <a:endParaRPr lang="en-US" sz="1950" dirty="0"/>
          </a:p>
        </p:txBody>
      </p:sp>
      <p:sp>
        <p:nvSpPr>
          <p:cNvPr id="16" name="Text 12"/>
          <p:cNvSpPr/>
          <p:nvPr/>
        </p:nvSpPr>
        <p:spPr>
          <a:xfrm>
            <a:off x="5389840" y="5080873"/>
            <a:ext cx="385060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Wie „Watte im Ohr" – gedämpftes Hören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9627156" y="3700105"/>
            <a:ext cx="4244816" cy="2184440"/>
          </a:xfrm>
          <a:prstGeom prst="roundRect">
            <a:avLst>
              <a:gd name="adj" fmla="val 364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824323" y="3897273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0652" y="4053602"/>
            <a:ext cx="255865" cy="255865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24323" y="465546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Druck &amp; Völle</a:t>
            </a:r>
            <a:endParaRPr lang="en-US" sz="1950" dirty="0"/>
          </a:p>
        </p:txBody>
      </p:sp>
      <p:sp>
        <p:nvSpPr>
          <p:cNvPr id="21" name="Text 16"/>
          <p:cNvSpPr/>
          <p:nvPr/>
        </p:nvSpPr>
        <p:spPr>
          <a:xfrm>
            <a:off x="9824323" y="5080873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Unangenehmes Druck- oder Völlegefühl im Ohr</a:t>
            </a:r>
            <a:endParaRPr lang="en-US" sz="1450" dirty="0"/>
          </a:p>
        </p:txBody>
      </p:sp>
      <p:sp>
        <p:nvSpPr>
          <p:cNvPr id="22" name="Text 17"/>
          <p:cNvSpPr/>
          <p:nvPr/>
        </p:nvSpPr>
        <p:spPr>
          <a:xfrm>
            <a:off x="758309" y="6097786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Oft wird der Unterschied im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Seitenvergleich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bemerkt – etwa beim Telefonieren, wenn ein Ohr plötzlich deutlich schlechter hört als das andere.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737122"/>
            <a:ext cx="74604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2</a:t>
            </a:r>
            <a:endParaRPr lang="en-US" sz="1150" dirty="0"/>
          </a:p>
        </p:txBody>
      </p:sp>
      <p:sp>
        <p:nvSpPr>
          <p:cNvPr id="4" name="Shape 1"/>
          <p:cNvSpPr/>
          <p:nvPr/>
        </p:nvSpPr>
        <p:spPr>
          <a:xfrm>
            <a:off x="7085528" y="1672709"/>
            <a:ext cx="1142048" cy="371475"/>
          </a:xfrm>
          <a:prstGeom prst="roundRect">
            <a:avLst>
              <a:gd name="adj" fmla="val 17147"/>
            </a:avLst>
          </a:prstGeom>
          <a:noFill/>
          <a:ln w="7620">
            <a:solidFill>
              <a:srgbClr val="DA1B2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206853" y="1737122"/>
            <a:ext cx="899398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URSACHEN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6244709" y="2119908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Mögliche Ursachen</a:t>
            </a:r>
            <a:endParaRPr lang="en-US" sz="3900" dirty="0"/>
          </a:p>
        </p:txBody>
      </p:sp>
      <p:sp>
        <p:nvSpPr>
          <p:cNvPr id="7" name="Text 4"/>
          <p:cNvSpPr/>
          <p:nvPr/>
        </p:nvSpPr>
        <p:spPr>
          <a:xfrm>
            <a:off x="6244709" y="3027759"/>
            <a:ext cx="76273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Nicht jede Hörminderung ist gleich – die Ursachen können sehr unterschiedlich sein und reichen von harmlosen bis zu behandlungsbedürftigen Zuständen. Eine genaue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Differenzierung durch den HNO-Arzt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ist daher entscheidend.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108263" y="4150757"/>
            <a:ext cx="3855363" cy="2406015"/>
          </a:xfrm>
          <a:prstGeom prst="roundRect">
            <a:avLst>
              <a:gd name="adj" fmla="val 5673"/>
            </a:avLst>
          </a:prstGeom>
          <a:solidFill>
            <a:srgbClr val="DA1B2E"/>
          </a:solidFill>
          <a:ln/>
        </p:spPr>
      </p:sp>
      <p:sp>
        <p:nvSpPr>
          <p:cNvPr id="9" name="Text 6"/>
          <p:cNvSpPr/>
          <p:nvPr/>
        </p:nvSpPr>
        <p:spPr>
          <a:xfrm>
            <a:off x="6297811" y="4340304"/>
            <a:ext cx="254805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Äußeres &amp; Mittelohr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297811" y="4841558"/>
            <a:ext cx="3476268" cy="164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Ohrenschmalzpfropf (Cerumen)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Paukenerguss (Flüssigkeit hinter dem Trommelfell)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Mittelohrentzündung (Otitis media)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10297239" y="4340304"/>
            <a:ext cx="288988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Innenohr &amp; systemisch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297239" y="4841558"/>
            <a:ext cx="3582472" cy="164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Hörsturz (idiopathisch)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Innenohrerkrankungen (z. B. Morbus Menière)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Durchblutungsstörungen des Innenohrs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589955"/>
            <a:ext cx="707827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3</a:t>
            </a:r>
            <a:endParaRPr lang="en-US" sz="1100" dirty="0"/>
          </a:p>
        </p:txBody>
      </p:sp>
      <p:sp>
        <p:nvSpPr>
          <p:cNvPr id="3" name="Shape 1"/>
          <p:cNvSpPr/>
          <p:nvPr/>
        </p:nvSpPr>
        <p:spPr>
          <a:xfrm>
            <a:off x="1556147" y="528399"/>
            <a:ext cx="1059656" cy="347782"/>
          </a:xfrm>
          <a:prstGeom prst="roundRect">
            <a:avLst>
              <a:gd name="adj" fmla="val 17400"/>
            </a:avLst>
          </a:prstGeom>
          <a:noFill/>
          <a:ln w="7620">
            <a:solidFill>
              <a:srgbClr val="DA1B2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671757" y="589955"/>
            <a:ext cx="828437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HÖRSTURZ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58309" y="944523"/>
            <a:ext cx="5075634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Was ist ein Hörsturz?</a:t>
            </a:r>
            <a:endParaRPr lang="en-US" sz="3700" dirty="0"/>
          </a:p>
        </p:txBody>
      </p:sp>
      <p:sp>
        <p:nvSpPr>
          <p:cNvPr id="6" name="Text 4"/>
          <p:cNvSpPr/>
          <p:nvPr/>
        </p:nvSpPr>
        <p:spPr>
          <a:xfrm>
            <a:off x="758309" y="1793558"/>
            <a:ext cx="13113782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Hörsturz ist eine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plötzlich auftretende Innenohrschwerhörigkeit ohne erkennbare äußere Ursache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Er tritt meist ohne Vorwarnung auf und betrifft in der Regel ein Ohr. Die genaue Ursache ist wissenschaftlich noch nicht vollständig geklärt – vermutet werden Durchblutungsstörungen oder entzündliche Prozesse im Innenohr.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758309" y="3098959"/>
            <a:ext cx="6471285" cy="1613773"/>
          </a:xfrm>
          <a:prstGeom prst="roundRect">
            <a:avLst>
              <a:gd name="adj" fmla="val 6799"/>
            </a:avLst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758309" y="3076099"/>
            <a:ext cx="6471285" cy="91440"/>
          </a:xfrm>
          <a:prstGeom prst="roundRect">
            <a:avLst>
              <a:gd name="adj" fmla="val 82723"/>
            </a:avLst>
          </a:prstGeom>
          <a:solidFill>
            <a:srgbClr val="DA1B2E"/>
          </a:solidFill>
          <a:ln/>
        </p:spPr>
      </p:sp>
      <p:sp>
        <p:nvSpPr>
          <p:cNvPr id="9" name="Shape 7"/>
          <p:cNvSpPr/>
          <p:nvPr/>
        </p:nvSpPr>
        <p:spPr>
          <a:xfrm>
            <a:off x="3723858" y="2828925"/>
            <a:ext cx="540187" cy="540187"/>
          </a:xfrm>
          <a:prstGeom prst="roundRect">
            <a:avLst>
              <a:gd name="adj" fmla="val 169275"/>
            </a:avLst>
          </a:prstGeom>
          <a:solidFill>
            <a:srgbClr val="DA1B2E"/>
          </a:solidFill>
          <a:ln/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85902" y="2990850"/>
            <a:ext cx="216098" cy="21609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61192" y="3549134"/>
            <a:ext cx="2652832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Einseitiger Hörverlust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961192" y="3947874"/>
            <a:ext cx="606552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Plötzliches, meist einseitiges Nachlassen des Hörvermögens unterschiedlichen Schweregrades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400687" y="3098959"/>
            <a:ext cx="6471404" cy="1613773"/>
          </a:xfrm>
          <a:prstGeom prst="roundRect">
            <a:avLst>
              <a:gd name="adj" fmla="val 6799"/>
            </a:avLst>
          </a:prstGeom>
          <a:solidFill>
            <a:srgbClr val="FFFFFF"/>
          </a:solidFill>
          <a:ln/>
        </p:spPr>
      </p:sp>
      <p:sp>
        <p:nvSpPr>
          <p:cNvPr id="14" name="Shape 11"/>
          <p:cNvSpPr/>
          <p:nvPr/>
        </p:nvSpPr>
        <p:spPr>
          <a:xfrm>
            <a:off x="7400687" y="3076099"/>
            <a:ext cx="6471404" cy="91440"/>
          </a:xfrm>
          <a:prstGeom prst="roundRect">
            <a:avLst>
              <a:gd name="adj" fmla="val 82723"/>
            </a:avLst>
          </a:prstGeom>
          <a:solidFill>
            <a:srgbClr val="DA1B2E"/>
          </a:solidFill>
          <a:ln/>
        </p:spPr>
      </p:sp>
      <p:sp>
        <p:nvSpPr>
          <p:cNvPr id="15" name="Shape 12"/>
          <p:cNvSpPr/>
          <p:nvPr/>
        </p:nvSpPr>
        <p:spPr>
          <a:xfrm>
            <a:off x="10366236" y="2828925"/>
            <a:ext cx="540187" cy="540187"/>
          </a:xfrm>
          <a:prstGeom prst="roundRect">
            <a:avLst>
              <a:gd name="adj" fmla="val 169275"/>
            </a:avLst>
          </a:prstGeom>
          <a:solidFill>
            <a:srgbClr val="DA1B2E"/>
          </a:solidFill>
          <a:ln/>
        </p:spPr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8280" y="2990850"/>
            <a:ext cx="216098" cy="216098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603569" y="3549134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Ohrdruck</a:t>
            </a:r>
            <a:endParaRPr lang="en-US" sz="1850" dirty="0"/>
          </a:p>
        </p:txBody>
      </p:sp>
      <p:sp>
        <p:nvSpPr>
          <p:cNvPr id="18" name="Text 14"/>
          <p:cNvSpPr/>
          <p:nvPr/>
        </p:nvSpPr>
        <p:spPr>
          <a:xfrm>
            <a:off x="7603569" y="3947874"/>
            <a:ext cx="6065639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Unangenehmes Druck- oder Völlegefühl im betroffenen Ohr</a:t>
            </a:r>
            <a:endParaRPr lang="en-US" sz="1400" dirty="0"/>
          </a:p>
        </p:txBody>
      </p:sp>
      <p:sp>
        <p:nvSpPr>
          <p:cNvPr id="19" name="Shape 15"/>
          <p:cNvSpPr/>
          <p:nvPr/>
        </p:nvSpPr>
        <p:spPr>
          <a:xfrm>
            <a:off x="758309" y="5153858"/>
            <a:ext cx="6471285" cy="1332786"/>
          </a:xfrm>
          <a:prstGeom prst="roundRect">
            <a:avLst>
              <a:gd name="adj" fmla="val 8233"/>
            </a:avLst>
          </a:prstGeom>
          <a:solidFill>
            <a:srgbClr val="FFFFFF"/>
          </a:solidFill>
          <a:ln/>
        </p:spPr>
      </p:sp>
      <p:sp>
        <p:nvSpPr>
          <p:cNvPr id="20" name="Shape 16"/>
          <p:cNvSpPr/>
          <p:nvPr/>
        </p:nvSpPr>
        <p:spPr>
          <a:xfrm>
            <a:off x="758309" y="5130998"/>
            <a:ext cx="6471285" cy="91440"/>
          </a:xfrm>
          <a:prstGeom prst="roundRect">
            <a:avLst>
              <a:gd name="adj" fmla="val 82723"/>
            </a:avLst>
          </a:prstGeom>
          <a:solidFill>
            <a:srgbClr val="DA1B2E"/>
          </a:solidFill>
          <a:ln/>
        </p:spPr>
      </p:sp>
      <p:sp>
        <p:nvSpPr>
          <p:cNvPr id="21" name="Shape 17"/>
          <p:cNvSpPr/>
          <p:nvPr/>
        </p:nvSpPr>
        <p:spPr>
          <a:xfrm>
            <a:off x="3723858" y="4883825"/>
            <a:ext cx="540187" cy="540187"/>
          </a:xfrm>
          <a:prstGeom prst="roundRect">
            <a:avLst>
              <a:gd name="adj" fmla="val 169275"/>
            </a:avLst>
          </a:prstGeom>
          <a:solidFill>
            <a:srgbClr val="DA1B2E"/>
          </a:solidFill>
          <a:ln/>
        </p:spPr>
      </p:sp>
      <p:pic>
        <p:nvPicPr>
          <p:cNvPr id="2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5902" y="5045750"/>
            <a:ext cx="216098" cy="216098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961192" y="5604034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Tinnitus</a:t>
            </a:r>
            <a:endParaRPr lang="en-US" sz="1850" dirty="0"/>
          </a:p>
        </p:txBody>
      </p:sp>
      <p:sp>
        <p:nvSpPr>
          <p:cNvPr id="24" name="Text 19"/>
          <p:cNvSpPr/>
          <p:nvPr/>
        </p:nvSpPr>
        <p:spPr>
          <a:xfrm>
            <a:off x="961192" y="6002774"/>
            <a:ext cx="6065520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Begleitende Ohrgeräusche wie Pfeifen, Rauschen oder Summen</a:t>
            </a:r>
            <a:endParaRPr lang="en-US" sz="1400" dirty="0"/>
          </a:p>
        </p:txBody>
      </p:sp>
      <p:sp>
        <p:nvSpPr>
          <p:cNvPr id="25" name="Shape 20"/>
          <p:cNvSpPr/>
          <p:nvPr/>
        </p:nvSpPr>
        <p:spPr>
          <a:xfrm>
            <a:off x="7400687" y="5153858"/>
            <a:ext cx="6471404" cy="1332786"/>
          </a:xfrm>
          <a:prstGeom prst="roundRect">
            <a:avLst>
              <a:gd name="adj" fmla="val 8233"/>
            </a:avLst>
          </a:prstGeom>
          <a:solidFill>
            <a:srgbClr val="FFFFFF"/>
          </a:solidFill>
          <a:ln/>
        </p:spPr>
      </p:sp>
      <p:sp>
        <p:nvSpPr>
          <p:cNvPr id="26" name="Shape 21"/>
          <p:cNvSpPr/>
          <p:nvPr/>
        </p:nvSpPr>
        <p:spPr>
          <a:xfrm>
            <a:off x="7400687" y="5130998"/>
            <a:ext cx="6471404" cy="91440"/>
          </a:xfrm>
          <a:prstGeom prst="roundRect">
            <a:avLst>
              <a:gd name="adj" fmla="val 82723"/>
            </a:avLst>
          </a:prstGeom>
          <a:solidFill>
            <a:srgbClr val="DA1B2E"/>
          </a:solidFill>
          <a:ln/>
        </p:spPr>
      </p:sp>
      <p:sp>
        <p:nvSpPr>
          <p:cNvPr id="27" name="Shape 22"/>
          <p:cNvSpPr/>
          <p:nvPr/>
        </p:nvSpPr>
        <p:spPr>
          <a:xfrm>
            <a:off x="10366236" y="4883825"/>
            <a:ext cx="540187" cy="540187"/>
          </a:xfrm>
          <a:prstGeom prst="roundRect">
            <a:avLst>
              <a:gd name="adj" fmla="val 169275"/>
            </a:avLst>
          </a:prstGeom>
          <a:solidFill>
            <a:srgbClr val="DA1B2E"/>
          </a:solidFill>
          <a:ln/>
        </p:spPr>
      </p:sp>
      <p:pic>
        <p:nvPicPr>
          <p:cNvPr id="28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28280" y="5045750"/>
            <a:ext cx="216098" cy="216098"/>
          </a:xfrm>
          <a:prstGeom prst="rect">
            <a:avLst/>
          </a:prstGeom>
        </p:spPr>
      </p:pic>
      <p:sp>
        <p:nvSpPr>
          <p:cNvPr id="29" name="Text 23"/>
          <p:cNvSpPr/>
          <p:nvPr/>
        </p:nvSpPr>
        <p:spPr>
          <a:xfrm>
            <a:off x="7603569" y="5604034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Schwindel</a:t>
            </a:r>
            <a:endParaRPr lang="en-US" sz="1850" dirty="0"/>
          </a:p>
        </p:txBody>
      </p:sp>
      <p:sp>
        <p:nvSpPr>
          <p:cNvPr id="30" name="Text 24"/>
          <p:cNvSpPr/>
          <p:nvPr/>
        </p:nvSpPr>
        <p:spPr>
          <a:xfrm>
            <a:off x="7603569" y="6002774"/>
            <a:ext cx="6065639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Gelegentlich auftretender Dreh- oder Schwankschwindel</a:t>
            </a:r>
            <a:endParaRPr lang="en-US" sz="1400" dirty="0"/>
          </a:p>
        </p:txBody>
      </p:sp>
      <p:sp>
        <p:nvSpPr>
          <p:cNvPr id="31" name="Shape 25"/>
          <p:cNvSpPr/>
          <p:nvPr/>
        </p:nvSpPr>
        <p:spPr>
          <a:xfrm>
            <a:off x="758309" y="6679049"/>
            <a:ext cx="13113782" cy="1022033"/>
          </a:xfrm>
          <a:prstGeom prst="roundRect">
            <a:avLst>
              <a:gd name="adj" fmla="val 7401"/>
            </a:avLst>
          </a:prstGeom>
          <a:solidFill>
            <a:srgbClr val="F7BBC1"/>
          </a:solidFill>
          <a:ln/>
        </p:spPr>
      </p:sp>
      <p:pic>
        <p:nvPicPr>
          <p:cNvPr id="32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332" y="6944678"/>
            <a:ext cx="225028" cy="180023"/>
          </a:xfrm>
          <a:prstGeom prst="rect">
            <a:avLst/>
          </a:prstGeom>
        </p:spPr>
      </p:pic>
      <p:sp>
        <p:nvSpPr>
          <p:cNvPr id="33" name="Text 26"/>
          <p:cNvSpPr/>
          <p:nvPr/>
        </p:nvSpPr>
        <p:spPr>
          <a:xfrm>
            <a:off x="1343382" y="6895148"/>
            <a:ext cx="12348686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frühzeitige Behandlung innerhalb der ersten Tage kann die Prognose deutlich verbessern. Zögern Sie daher nicht, einen HNO-Arzt aufzusuchen.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591383"/>
            <a:ext cx="671870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WICHTIG</a:t>
            </a:r>
            <a:endParaRPr lang="en-US" sz="1100" dirty="0"/>
          </a:p>
        </p:txBody>
      </p:sp>
      <p:sp>
        <p:nvSpPr>
          <p:cNvPr id="4" name="Shape 1"/>
          <p:cNvSpPr/>
          <p:nvPr/>
        </p:nvSpPr>
        <p:spPr>
          <a:xfrm>
            <a:off x="7006590" y="537448"/>
            <a:ext cx="2063591" cy="332542"/>
          </a:xfrm>
          <a:prstGeom prst="roundRect">
            <a:avLst>
              <a:gd name="adj" fmla="val 18197"/>
            </a:avLst>
          </a:prstGeom>
          <a:solidFill>
            <a:srgbClr val="F9D2D6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580" y="631627"/>
            <a:ext cx="144066" cy="14406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30678" y="591383"/>
            <a:ext cx="1631513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VERMEIDBARE FEHLER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6244709" y="938332"/>
            <a:ext cx="619113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Was sollte man nicht tun?</a:t>
            </a:r>
            <a:endParaRPr lang="en-US" sz="3700" dirty="0"/>
          </a:p>
        </p:txBody>
      </p:sp>
      <p:sp>
        <p:nvSpPr>
          <p:cNvPr id="8" name="Text 4"/>
          <p:cNvSpPr/>
          <p:nvPr/>
        </p:nvSpPr>
        <p:spPr>
          <a:xfrm>
            <a:off x="6244709" y="1787366"/>
            <a:ext cx="7627382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 einer plötzlichen Hörminderung gibt es einige häufige Fehler, die Betroffene vermeiden sollten.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Zeit ist ein wichtiger Faktor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je schneller die Abklärung erfolgt, desto besser sind in vielen Fällen die Behandlungsergebnisse.</a:t>
            </a:r>
            <a:endParaRPr lang="en-US" sz="14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2218" y="2828270"/>
            <a:ext cx="270034" cy="2700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29901" y="2822734"/>
            <a:ext cx="3595807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Nicht mehrere Tage abwarten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6829901" y="3221474"/>
            <a:ext cx="704219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Zögern Sie nicht und vereinbaren Sie zeitnah einen Termin beim HNO-Arzt. Jeder Tag kann zählen.</a:t>
            </a:r>
            <a:endParaRPr lang="en-US" sz="14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2218" y="4131171"/>
            <a:ext cx="270034" cy="27003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829901" y="4125635"/>
            <a:ext cx="4028242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Wattestäbchen verwenden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6829901" y="4524375"/>
            <a:ext cx="704219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Stäbchen können das Problem verschlimmern, Ohrenschmalz tiefer schieben oder das Trommelfell verletzen.</a:t>
            </a:r>
            <a:endParaRPr lang="en-US" sz="14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2218" y="5434072"/>
            <a:ext cx="270034" cy="27003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29901" y="5428536"/>
            <a:ext cx="485477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Selbstbehandlung ohne Diagnose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6829901" y="5827276"/>
            <a:ext cx="704219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Hausmittel oder frei verkäufliche Tropfen können die Ursache nicht beheben und wertvolle Zeit kosten.</a:t>
            </a:r>
            <a:endParaRPr lang="en-US" sz="14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2218" y="6736973"/>
            <a:ext cx="270034" cy="270034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829901" y="6731437"/>
            <a:ext cx="4452699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eigenständigen Ohrspülungen</a:t>
            </a:r>
            <a:endParaRPr lang="en-US" sz="1850" dirty="0"/>
          </a:p>
        </p:txBody>
      </p:sp>
      <p:sp>
        <p:nvSpPr>
          <p:cNvPr id="20" name="Text 12"/>
          <p:cNvSpPr/>
          <p:nvPr/>
        </p:nvSpPr>
        <p:spPr>
          <a:xfrm>
            <a:off x="6829901" y="7130177"/>
            <a:ext cx="704219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Unsachgemäße Spülungen können zu Infektionen oder Verletzungen des Gehörgangs führen.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206460"/>
            <a:ext cx="1318498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2014" y="1308735"/>
            <a:ext cx="151567" cy="1515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9304" y="1263253"/>
            <a:ext cx="863798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DRINGEND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758309" y="1638419"/>
            <a:ext cx="11048524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Wann ist eine sofortige Abklärung wichtig?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58309" y="2546271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Bestimmte Symptome deuten auf eine möglicherweise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ernste Ursache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hin und erfordern eine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zeitnahe bis sofortige ärztliche Untersuchung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Bitte suchen Sie umgehend einen HNO-Arzt oder eine Notaufnahme auf bei folgenden Warnsignalen: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758309" y="3366016"/>
            <a:ext cx="3136225" cy="2344460"/>
          </a:xfrm>
          <a:prstGeom prst="roundRect">
            <a:avLst>
              <a:gd name="adj" fmla="val 3396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55477" y="3563183"/>
            <a:ext cx="2741890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Plötzlich einseitiger Hörverlust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55477" y="4300299"/>
            <a:ext cx="274189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Akuter Verlust des Hörvermögens auf einem Ohr ohne erkennbare Ursache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4084082" y="3366016"/>
            <a:ext cx="3136344" cy="2344460"/>
          </a:xfrm>
          <a:prstGeom prst="roundRect">
            <a:avLst>
              <a:gd name="adj" fmla="val 3396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281249" y="3563183"/>
            <a:ext cx="2742009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Kombination mit Schwindel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4281249" y="4300299"/>
            <a:ext cx="2742009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Gleichzeitiger Dreh- oder Schwankschwindel als Hinweis auf Innenohr-Beteiligung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7409974" y="3366016"/>
            <a:ext cx="3136225" cy="2344460"/>
          </a:xfrm>
          <a:prstGeom prst="roundRect">
            <a:avLst>
              <a:gd name="adj" fmla="val 3396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07141" y="356318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Starker Tinnitus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607141" y="3988594"/>
            <a:ext cx="274189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Intensives, neu aufgetretenes Ohrgeräusch, das den Alltag beeinträchtigt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10735747" y="3366016"/>
            <a:ext cx="3136344" cy="2344460"/>
          </a:xfrm>
          <a:prstGeom prst="roundRect">
            <a:avLst>
              <a:gd name="adj" fmla="val 3396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932914" y="3563183"/>
            <a:ext cx="2742009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Neurologische Symptome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0932914" y="4300299"/>
            <a:ext cx="2742009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Begleitende Taubheit, Sehstörungen oder Sprachprobleme – sofortige Abklärung nötig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758309" y="5900023"/>
            <a:ext cx="13113782" cy="1122998"/>
          </a:xfrm>
          <a:prstGeom prst="roundRect">
            <a:avLst>
              <a:gd name="adj" fmla="val 70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955477" y="6097191"/>
            <a:ext cx="3375303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Pulsierendes Ohrgeräusch</a:t>
            </a:r>
            <a:endParaRPr lang="en-US" sz="1950" dirty="0"/>
          </a:p>
        </p:txBody>
      </p:sp>
      <p:sp>
        <p:nvSpPr>
          <p:cNvPr id="21" name="Text 18"/>
          <p:cNvSpPr/>
          <p:nvPr/>
        </p:nvSpPr>
        <p:spPr>
          <a:xfrm>
            <a:off x="955477" y="6522601"/>
            <a:ext cx="127194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rhythmisches, mit dem Herzschlag synchrones Geräusch – kann auf Gefäßveränderungen hinweisen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28211"/>
            <a:ext cx="748665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4</a:t>
            </a:r>
            <a:endParaRPr lang="en-US" sz="1150" dirty="0"/>
          </a:p>
        </p:txBody>
      </p:sp>
      <p:sp>
        <p:nvSpPr>
          <p:cNvPr id="3" name="Shape 1"/>
          <p:cNvSpPr/>
          <p:nvPr/>
        </p:nvSpPr>
        <p:spPr>
          <a:xfrm>
            <a:off x="1601748" y="863798"/>
            <a:ext cx="1616154" cy="371475"/>
          </a:xfrm>
          <a:prstGeom prst="roundRect">
            <a:avLst>
              <a:gd name="adj" fmla="val 17147"/>
            </a:avLst>
          </a:prstGeom>
          <a:noFill/>
          <a:ln w="7620">
            <a:solidFill>
              <a:srgbClr val="DA1B2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723073" y="928211"/>
            <a:ext cx="1373505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UNTERSUCHUNG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758309" y="1310997"/>
            <a:ext cx="6968847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Wie erfolgt die Diagnostik?</a:t>
            </a:r>
            <a:endParaRPr lang="en-US" sz="3900" dirty="0"/>
          </a:p>
        </p:txBody>
      </p:sp>
      <p:sp>
        <p:nvSpPr>
          <p:cNvPr id="6" name="Text 4"/>
          <p:cNvSpPr/>
          <p:nvPr/>
        </p:nvSpPr>
        <p:spPr>
          <a:xfrm>
            <a:off x="758309" y="2218849"/>
            <a:ext cx="131137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Diagnostik einer plötzlichen Hörminderung folgt einem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strukturierten Ablauf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um die Ursache präzise zu bestimmen. Das Ziel ist die Unterscheidung zwischen einer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Schallleitungsstörung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(Problem im äußeren oder Mittelohr) und einer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Innenohrstörung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(sensorineuraler Hörverlust).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8309" y="3341846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58309" y="3641169"/>
            <a:ext cx="646211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9" name="Text 7"/>
          <p:cNvSpPr/>
          <p:nvPr/>
        </p:nvSpPr>
        <p:spPr>
          <a:xfrm>
            <a:off x="758309" y="378166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Ohrmikroskopie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8309" y="4207073"/>
            <a:ext cx="646211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Detaillierte Begutachtung des Gehörgangs und Trommelfells unter Vergrößerung – Ausschluss von Pfropfen, Entzündungen oder Verletzungen.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409974" y="3341846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409974" y="3641169"/>
            <a:ext cx="646211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3" name="Text 11"/>
          <p:cNvSpPr/>
          <p:nvPr/>
        </p:nvSpPr>
        <p:spPr>
          <a:xfrm>
            <a:off x="7409974" y="3781663"/>
            <a:ext cx="283999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Hörtest (Audiometrie)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409974" y="4207073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Bestimmung des Hörvermögens in verschiedenen Frequenzbereichen – zeigt Art und Ausmaß des Hörverlusts.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58309" y="5448538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58309" y="5747861"/>
            <a:ext cx="646211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7" name="Text 15"/>
          <p:cNvSpPr/>
          <p:nvPr/>
        </p:nvSpPr>
        <p:spPr>
          <a:xfrm>
            <a:off x="758309" y="588835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Tympanometrie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58309" y="6313765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Messung der Trommelfell-Beweglichkeit und des Mittelohrdrucks – hilfreich bei Verdacht auf Erguss oder Belüftungsstörung.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409974" y="5448538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7409974" y="5747861"/>
            <a:ext cx="646211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21" name="Text 19"/>
          <p:cNvSpPr/>
          <p:nvPr/>
        </p:nvSpPr>
        <p:spPr>
          <a:xfrm>
            <a:off x="7409974" y="5888355"/>
            <a:ext cx="263187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Weitere Spezialtests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09974" y="6313765"/>
            <a:ext cx="646211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Je nach Befund: otoakustische Emissionen (OAE), Hirnstammaudiometrie (BERA) oder bildgebende Verfahren wie MRT.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43702"/>
            <a:ext cx="709017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5</a:t>
            </a:r>
            <a:endParaRPr lang="en-US" sz="1100" dirty="0"/>
          </a:p>
        </p:txBody>
      </p:sp>
      <p:sp>
        <p:nvSpPr>
          <p:cNvPr id="3" name="Shape 1"/>
          <p:cNvSpPr/>
          <p:nvPr/>
        </p:nvSpPr>
        <p:spPr>
          <a:xfrm>
            <a:off x="1557338" y="982147"/>
            <a:ext cx="1304211" cy="347782"/>
          </a:xfrm>
          <a:prstGeom prst="roundRect">
            <a:avLst>
              <a:gd name="adj" fmla="val 17400"/>
            </a:avLst>
          </a:prstGeom>
          <a:noFill/>
          <a:ln w="7620">
            <a:solidFill>
              <a:srgbClr val="DA1B2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672947" y="1043702"/>
            <a:ext cx="1072991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BEHANDLUNG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58309" y="1398270"/>
            <a:ext cx="4739402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Therapieansätze</a:t>
            </a:r>
            <a:endParaRPr lang="en-US" sz="3700" dirty="0"/>
          </a:p>
        </p:txBody>
      </p:sp>
      <p:sp>
        <p:nvSpPr>
          <p:cNvPr id="6" name="Text 4"/>
          <p:cNvSpPr/>
          <p:nvPr/>
        </p:nvSpPr>
        <p:spPr>
          <a:xfrm>
            <a:off x="758309" y="2247305"/>
            <a:ext cx="13113782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Behandlung richtet sich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immer nach der zugrunde liegenden Diagnose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Je nach Ursache der Hörminderung kommen unterschiedliche therapeutische Maßnahmen infrage:</a:t>
            </a:r>
            <a:endParaRPr lang="en-US" sz="14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001685"/>
            <a:ext cx="651629" cy="65162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623774" y="3001685"/>
            <a:ext cx="2252543" cy="592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Cerumen-Entfernung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623774" y="3696533"/>
            <a:ext cx="2252543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Professionelle Reinigung des Gehörgangs bei Ohrenschmalzpfropf – oft mit sofortiger Hörverbesserung.</a:t>
            </a:r>
            <a:endParaRPr lang="en-US" sz="14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154" y="3001685"/>
            <a:ext cx="651629" cy="65162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955619" y="3001685"/>
            <a:ext cx="2252663" cy="592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Erguss-Behandlung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4955619" y="3696533"/>
            <a:ext cx="2252663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Abschwellende Maßnahmen oder ggf. Parazentese bei Flüssigkeit hinter dem Trommelfell.</a:t>
            </a:r>
            <a:endParaRPr lang="en-US" sz="14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118" y="3001685"/>
            <a:ext cx="651629" cy="65162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87583" y="3001685"/>
            <a:ext cx="2252543" cy="592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Entzündungshemmung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8287583" y="3696533"/>
            <a:ext cx="2252543" cy="1123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Antibiotische oder antientzündliche Therapie bei Mittelohrentzündungen.</a:t>
            </a:r>
            <a:endParaRPr lang="en-US" sz="14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963" y="3001685"/>
            <a:ext cx="651629" cy="65162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619428" y="3001685"/>
            <a:ext cx="225266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Kortikosteroide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11619428" y="3400425"/>
            <a:ext cx="2252663" cy="1685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Systemische oder intratympanale Gabe bei Hörsturz – Standardtherapie zur Förderung der Regeneration.</a:t>
            </a:r>
            <a:endParaRPr lang="en-US" sz="140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5443657"/>
            <a:ext cx="651629" cy="651629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623774" y="5443657"/>
            <a:ext cx="225254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Hörrehabilitation</a:t>
            </a:r>
            <a:endParaRPr lang="en-US" sz="1850" dirty="0"/>
          </a:p>
        </p:txBody>
      </p:sp>
      <p:sp>
        <p:nvSpPr>
          <p:cNvPr id="21" name="Text 14"/>
          <p:cNvSpPr/>
          <p:nvPr/>
        </p:nvSpPr>
        <p:spPr>
          <a:xfrm>
            <a:off x="1623774" y="5842397"/>
            <a:ext cx="2252543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Hörgeräteversorgung oder andere rehabilitative Maßnahmen bei bleibendem Hörverlust.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2026-03-01T15:18:27Z</dcterms:created>
  <dcterms:modified xsi:type="dcterms:W3CDTF">2026-03-01T15:18:27Z</dcterms:modified>
</cp:coreProperties>
</file>