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Sora Semi Bold"/>
      <p:regular r:id="rId17"/>
    </p:embeddedFont>
    <p:embeddedFont>
      <p:font typeface="Sora Semi Bold"/>
      <p:regular r:id="rId18"/>
    </p:embeddedFont>
    <p:embeddedFont>
      <p:font typeface="Sora Light"/>
      <p:regular r:id="rId19"/>
    </p:embeddedFont>
    <p:embeddedFont>
      <p:font typeface="Sora Light"/>
      <p:regular r:id="rId20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0-1.png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1-1.png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2-1.png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3-1.png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4-1.png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5-1.png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6-1.png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7-1.png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8-1.png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9-1.png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image" Target="../media/image-10-4.svg"/><Relationship Id="rId5" Type="http://schemas.openxmlformats.org/officeDocument/2006/relationships/image" Target="../media/image-10-5.png"/><Relationship Id="rId6" Type="http://schemas.openxmlformats.org/officeDocument/2006/relationships/image" Target="../media/image-10-6.svg"/><Relationship Id="rId7" Type="http://schemas.openxmlformats.org/officeDocument/2006/relationships/image" Target="../media/image-10-7.png"/><Relationship Id="rId8" Type="http://schemas.openxmlformats.org/officeDocument/2006/relationships/image" Target="../media/image-10-8.svg"/><Relationship Id="rId9" Type="http://schemas.openxmlformats.org/officeDocument/2006/relationships/slideLayout" Target="../slideLayouts/slideLayout11.xml"/><Relationship Id="rId10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svg"/><Relationship Id="rId3" Type="http://schemas.openxmlformats.org/officeDocument/2006/relationships/image" Target="../media/image-3-3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svg"/><Relationship Id="rId4" Type="http://schemas.openxmlformats.org/officeDocument/2006/relationships/image" Target="../media/image-5-4.png"/><Relationship Id="rId5" Type="http://schemas.openxmlformats.org/officeDocument/2006/relationships/image" Target="../media/image-5-5.svg"/><Relationship Id="rId6" Type="http://schemas.openxmlformats.org/officeDocument/2006/relationships/image" Target="../media/image-5-6.png"/><Relationship Id="rId7" Type="http://schemas.openxmlformats.org/officeDocument/2006/relationships/image" Target="../media/image-5-7.svg"/><Relationship Id="rId8" Type="http://schemas.openxmlformats.org/officeDocument/2006/relationships/image" Target="../media/image-5-8.png"/><Relationship Id="rId9" Type="http://schemas.openxmlformats.org/officeDocument/2006/relationships/image" Target="../media/image-5-9.svg"/><Relationship Id="rId10" Type="http://schemas.openxmlformats.org/officeDocument/2006/relationships/slideLayout" Target="../slideLayouts/slideLayout6.xml"/><Relationship Id="rId11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svg"/><Relationship Id="rId4" Type="http://schemas.openxmlformats.org/officeDocument/2006/relationships/image" Target="../media/image-7-4.png"/><Relationship Id="rId5" Type="http://schemas.openxmlformats.org/officeDocument/2006/relationships/image" Target="../media/image-7-5.svg"/><Relationship Id="rId6" Type="http://schemas.openxmlformats.org/officeDocument/2006/relationships/image" Target="../media/image-7-6.png"/><Relationship Id="rId7" Type="http://schemas.openxmlformats.org/officeDocument/2006/relationships/image" Target="../media/image-7-7.svg"/><Relationship Id="rId8" Type="http://schemas.openxmlformats.org/officeDocument/2006/relationships/image" Target="../media/image-7-8.png"/><Relationship Id="rId9" Type="http://schemas.openxmlformats.org/officeDocument/2006/relationships/image" Target="../media/image-7-9.svg"/><Relationship Id="rId10" Type="http://schemas.openxmlformats.org/officeDocument/2006/relationships/slideLayout" Target="../slideLayouts/slideLayout8.xml"/><Relationship Id="rId11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svg"/><Relationship Id="rId3" Type="http://schemas.openxmlformats.org/officeDocument/2006/relationships/slideLayout" Target="../slideLayouts/slideLayout9.xm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slideLayout" Target="../slideLayouts/slideLayout10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2597706"/>
            <a:ext cx="7627382" cy="1425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Was kann ich als Patient bei Schwindel tun?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58309" y="4348043"/>
            <a:ext cx="76273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Dr. Fadi Alakrami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758309" y="4938474"/>
            <a:ext cx="762738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Klar strukturiert, praxisnah und medizinisch korrekt – </a:t>
            </a:r>
            <a:pPr algn="l" indent="0" marL="0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ein Leitfaden für Betroffene und Angehörige.</a:t>
            </a:r>
            <a:endParaRPr lang="en-US" sz="17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717828"/>
            <a:ext cx="5416510" cy="6769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300"/>
              </a:lnSpc>
              <a:buNone/>
            </a:pPr>
            <a:r>
              <a:rPr lang="en-US" sz="42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Zusammenfassung</a:t>
            </a:r>
            <a:endParaRPr lang="en-US" sz="4250" dirty="0"/>
          </a:p>
        </p:txBody>
      </p:sp>
      <p:sp>
        <p:nvSpPr>
          <p:cNvPr id="4" name="Text 1"/>
          <p:cNvSpPr/>
          <p:nvPr/>
        </p:nvSpPr>
        <p:spPr>
          <a:xfrm>
            <a:off x="758309" y="1688068"/>
            <a:ext cx="7627382" cy="6422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6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In vielen Fällen helfen bereits </a:t>
            </a:r>
            <a:pPr algn="l" indent="0" marL="0">
              <a:lnSpc>
                <a:spcPts val="2500"/>
              </a:lnSpc>
              <a:buNone/>
            </a:pPr>
            <a:r>
              <a:rPr lang="en-US" sz="160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einfache Maßnahmen</a:t>
            </a:r>
            <a:pPr algn="l" indent="0" marL="0">
              <a:lnSpc>
                <a:spcPts val="2500"/>
              </a:lnSpc>
              <a:buNone/>
            </a:pPr>
            <a:r>
              <a:rPr lang="en-US" sz="16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, um Schwindel kurzfristig zu stabilisieren und die Situation sicher zu bewältigen.</a:t>
            </a:r>
            <a:endParaRPr lang="en-US" sz="160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506" y="2550200"/>
            <a:ext cx="5624989" cy="3338393"/>
          </a:xfrm>
          <a:prstGeom prst="rect">
            <a:avLst/>
          </a:prstGeom>
        </p:spPr>
      </p:pic>
      <p:pic>
        <p:nvPicPr>
          <p:cNvPr id="6" name="Image 2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01183" y="3366158"/>
            <a:ext cx="478843" cy="478843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5674564" y="4965343"/>
            <a:ext cx="1398221" cy="567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Ärztliche Abklärung</a:t>
            </a:r>
            <a:endParaRPr lang="en-US" sz="1750" dirty="0"/>
          </a:p>
        </p:txBody>
      </p:sp>
      <p:pic>
        <p:nvPicPr>
          <p:cNvPr id="8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48170" y="3367056"/>
            <a:ext cx="478842" cy="478843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3912423" y="4965343"/>
            <a:ext cx="1398221" cy="567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Sofortmaßnahmen</a:t>
            </a:r>
            <a:endParaRPr lang="en-US" sz="1750" dirty="0"/>
          </a:p>
        </p:txBody>
      </p:sp>
      <p:pic>
        <p:nvPicPr>
          <p:cNvPr id="10" name="Image 4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86029" y="3367056"/>
            <a:ext cx="478843" cy="478843"/>
          </a:xfrm>
          <a:prstGeom prst="rect">
            <a:avLst/>
          </a:prstGeom>
        </p:spPr>
      </p:pic>
      <p:sp>
        <p:nvSpPr>
          <p:cNvPr id="11" name="Text 4"/>
          <p:cNvSpPr/>
          <p:nvPr/>
        </p:nvSpPr>
        <p:spPr>
          <a:xfrm>
            <a:off x="2121551" y="4965343"/>
            <a:ext cx="1398221" cy="567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Ruhe bewahren</a:t>
            </a:r>
            <a:endParaRPr lang="en-US" sz="1750" dirty="0"/>
          </a:p>
        </p:txBody>
      </p:sp>
      <p:sp>
        <p:nvSpPr>
          <p:cNvPr id="12" name="Text 5"/>
          <p:cNvSpPr/>
          <p:nvPr/>
        </p:nvSpPr>
        <p:spPr>
          <a:xfrm>
            <a:off x="1067038" y="6328410"/>
            <a:ext cx="7318653" cy="9633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6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Bei wiederkehrenden oder starken Beschwerden sollte immer eine </a:t>
            </a:r>
            <a:pPr algn="l" indent="0" marL="0">
              <a:lnSpc>
                <a:spcPts val="2500"/>
              </a:lnSpc>
              <a:buNone/>
            </a:pPr>
            <a:r>
              <a:rPr lang="en-US" sz="160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fachärztliche Untersuchung</a:t>
            </a:r>
            <a:pPr algn="l" indent="0" marL="0">
              <a:lnSpc>
                <a:spcPts val="2500"/>
              </a:lnSpc>
              <a:buNone/>
            </a:pPr>
            <a:r>
              <a:rPr lang="en-US" sz="16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erfolgen, um die Ursache sicher zu klären und die richtige Behandlung zu finden.</a:t>
            </a:r>
            <a:endParaRPr lang="en-US" sz="1600" dirty="0"/>
          </a:p>
        </p:txBody>
      </p:sp>
      <p:sp>
        <p:nvSpPr>
          <p:cNvPr id="13" name="Shape 6"/>
          <p:cNvSpPr/>
          <p:nvPr/>
        </p:nvSpPr>
        <p:spPr>
          <a:xfrm>
            <a:off x="758309" y="6108502"/>
            <a:ext cx="22860" cy="1403152"/>
          </a:xfrm>
          <a:prstGeom prst="rect">
            <a:avLst/>
          </a:prstGeom>
          <a:solidFill>
            <a:srgbClr val="DA1B2E"/>
          </a:solidFill>
          <a:ln/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2077641"/>
            <a:ext cx="7627382" cy="1425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Schwindel – Was kann ich selbst tun?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44709" y="3827978"/>
            <a:ext cx="7627382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Schwindel kann plötzlich und ohne Vorwarnung auftreten – und er wirkt oft beunruhigend. Das Gefühl, den Boden unter den Füßen zu verlieren, verunsichert.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6244709" y="5111829"/>
            <a:ext cx="7627382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Die gute Nachricht: </a:t>
            </a:r>
            <a:pPr algn="l" indent="0" marL="0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In vielen Fällen ist Schwindel harmlos</a:t>
            </a:r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und lässt sich mit einfachen Maßnahmen lindern. Entscheidend ist, richtig zu reagieren und Ruhe zu bewahren.</a:t>
            </a:r>
            <a:endParaRPr lang="en-US" sz="17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38877" y="475178"/>
            <a:ext cx="5349121" cy="506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950"/>
              </a:lnSpc>
              <a:buNone/>
            </a:pPr>
            <a:r>
              <a:rPr lang="en-US" sz="31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Zunächst: Ruhe bewahren</a:t>
            </a:r>
            <a:endParaRPr lang="en-US" sz="3150" dirty="0"/>
          </a:p>
        </p:txBody>
      </p:sp>
      <p:sp>
        <p:nvSpPr>
          <p:cNvPr id="3" name="Shape 1"/>
          <p:cNvSpPr/>
          <p:nvPr/>
        </p:nvSpPr>
        <p:spPr>
          <a:xfrm>
            <a:off x="538877" y="1200626"/>
            <a:ext cx="1641038" cy="260985"/>
          </a:xfrm>
          <a:prstGeom prst="roundRect">
            <a:avLst>
              <a:gd name="adj" fmla="val 19825"/>
            </a:avLst>
          </a:prstGeom>
          <a:solidFill>
            <a:srgbClr val="F9D2D6"/>
          </a:solidFill>
          <a:ln/>
        </p:spPr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31269" y="1269563"/>
            <a:ext cx="123111" cy="12311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815935" y="1246823"/>
            <a:ext cx="1271588" cy="1685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00"/>
              </a:lnSpc>
              <a:buNone/>
            </a:pPr>
            <a:r>
              <a:rPr lang="en-US" sz="9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ERSTE MASSNAHME</a:t>
            </a:r>
            <a:endParaRPr lang="en-US" sz="950" dirty="0"/>
          </a:p>
        </p:txBody>
      </p:sp>
      <p:sp>
        <p:nvSpPr>
          <p:cNvPr id="6" name="Text 3"/>
          <p:cNvSpPr/>
          <p:nvPr/>
        </p:nvSpPr>
        <p:spPr>
          <a:xfrm>
            <a:off x="538877" y="3850481"/>
            <a:ext cx="4499253" cy="6318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Bei akutem Schwindel ist das Wichtigste: </a:t>
            </a:r>
            <a:pPr algn="l" indent="0" marL="0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Nicht in Panik geraten.</a:t>
            </a:r>
            <a:pPr algn="l" indent="0" marL="0">
              <a:lnSpc>
                <a:spcPts val="1650"/>
              </a:lnSpc>
              <a:buNone/>
            </a:pPr>
            <a:r>
              <a:rPr lang="en-US" sz="12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Hektische Bewegungen können die Beschwerden deutlich verstärken und das Sturzrisiko erhöhen.</a:t>
            </a:r>
            <a:endParaRPr lang="en-US" sz="120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1273" y="1707832"/>
            <a:ext cx="8677751" cy="4917281"/>
          </a:xfrm>
          <a:prstGeom prst="rect">
            <a:avLst/>
          </a:prstGeom>
        </p:spPr>
      </p:pic>
      <p:sp>
        <p:nvSpPr>
          <p:cNvPr id="8" name="Shape 4"/>
          <p:cNvSpPr/>
          <p:nvPr/>
        </p:nvSpPr>
        <p:spPr>
          <a:xfrm>
            <a:off x="538877" y="6871335"/>
            <a:ext cx="4444603" cy="883087"/>
          </a:xfrm>
          <a:prstGeom prst="roundRect">
            <a:avLst>
              <a:gd name="adj" fmla="val 12426"/>
            </a:avLst>
          </a:prstGeom>
          <a:solidFill>
            <a:srgbClr val="FFFFFF"/>
          </a:solidFill>
          <a:ln w="22860">
            <a:solidFill>
              <a:srgbClr val="DFB8BC"/>
            </a:solidFill>
            <a:prstDash val="solid"/>
          </a:ln>
        </p:spPr>
      </p:sp>
      <p:sp>
        <p:nvSpPr>
          <p:cNvPr id="9" name="Shape 5"/>
          <p:cNvSpPr/>
          <p:nvPr/>
        </p:nvSpPr>
        <p:spPr>
          <a:xfrm>
            <a:off x="516017" y="6871335"/>
            <a:ext cx="91440" cy="883087"/>
          </a:xfrm>
          <a:prstGeom prst="roundRect">
            <a:avLst>
              <a:gd name="adj" fmla="val 70730"/>
            </a:avLst>
          </a:prstGeom>
          <a:solidFill>
            <a:srgbClr val="DA1B2E"/>
          </a:solidFill>
          <a:ln/>
        </p:spPr>
      </p:sp>
      <p:sp>
        <p:nvSpPr>
          <p:cNvPr id="10" name="Text 6"/>
          <p:cNvSpPr/>
          <p:nvPr/>
        </p:nvSpPr>
        <p:spPr>
          <a:xfrm>
            <a:off x="784265" y="7048143"/>
            <a:ext cx="2526983" cy="2532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Hinsetzen oder hinlegen</a:t>
            </a:r>
            <a:endParaRPr lang="en-US" sz="1550" dirty="0"/>
          </a:p>
        </p:txBody>
      </p:sp>
      <p:sp>
        <p:nvSpPr>
          <p:cNvPr id="11" name="Text 7"/>
          <p:cNvSpPr/>
          <p:nvPr/>
        </p:nvSpPr>
        <p:spPr>
          <a:xfrm>
            <a:off x="784265" y="7366992"/>
            <a:ext cx="4022407" cy="2106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Sichern Sie sich sofort ab</a:t>
            </a:r>
            <a:endParaRPr lang="en-US" sz="1200" dirty="0"/>
          </a:p>
        </p:txBody>
      </p:sp>
      <p:sp>
        <p:nvSpPr>
          <p:cNvPr id="12" name="Shape 8"/>
          <p:cNvSpPr/>
          <p:nvPr/>
        </p:nvSpPr>
        <p:spPr>
          <a:xfrm>
            <a:off x="5092898" y="6871335"/>
            <a:ext cx="4444603" cy="883087"/>
          </a:xfrm>
          <a:prstGeom prst="roundRect">
            <a:avLst>
              <a:gd name="adj" fmla="val 12426"/>
            </a:avLst>
          </a:prstGeom>
          <a:solidFill>
            <a:srgbClr val="FFFFFF"/>
          </a:solidFill>
          <a:ln w="22860">
            <a:solidFill>
              <a:srgbClr val="DFB8BC"/>
            </a:solidFill>
            <a:prstDash val="solid"/>
          </a:ln>
        </p:spPr>
      </p:sp>
      <p:sp>
        <p:nvSpPr>
          <p:cNvPr id="13" name="Shape 9"/>
          <p:cNvSpPr/>
          <p:nvPr/>
        </p:nvSpPr>
        <p:spPr>
          <a:xfrm>
            <a:off x="5070038" y="6871335"/>
            <a:ext cx="91440" cy="883087"/>
          </a:xfrm>
          <a:prstGeom prst="roundRect">
            <a:avLst>
              <a:gd name="adj" fmla="val 70730"/>
            </a:avLst>
          </a:prstGeom>
          <a:solidFill>
            <a:srgbClr val="DA1B2E"/>
          </a:solidFill>
          <a:ln/>
        </p:spPr>
      </p:sp>
      <p:sp>
        <p:nvSpPr>
          <p:cNvPr id="14" name="Text 10"/>
          <p:cNvSpPr/>
          <p:nvPr/>
        </p:nvSpPr>
        <p:spPr>
          <a:xfrm>
            <a:off x="5338286" y="7048143"/>
            <a:ext cx="3105626" cy="2532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Ruhig und gleichmäßig atmen</a:t>
            </a:r>
            <a:endParaRPr lang="en-US" sz="1550" dirty="0"/>
          </a:p>
        </p:txBody>
      </p:sp>
      <p:sp>
        <p:nvSpPr>
          <p:cNvPr id="15" name="Text 11"/>
          <p:cNvSpPr/>
          <p:nvPr/>
        </p:nvSpPr>
        <p:spPr>
          <a:xfrm>
            <a:off x="5338286" y="7366992"/>
            <a:ext cx="4022407" cy="2106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Tiefe Atemzüge beruhigen das System</a:t>
            </a:r>
            <a:endParaRPr lang="en-US" sz="1200" dirty="0"/>
          </a:p>
        </p:txBody>
      </p:sp>
      <p:sp>
        <p:nvSpPr>
          <p:cNvPr id="16" name="Shape 12"/>
          <p:cNvSpPr/>
          <p:nvPr/>
        </p:nvSpPr>
        <p:spPr>
          <a:xfrm>
            <a:off x="9646920" y="6871335"/>
            <a:ext cx="4444603" cy="883087"/>
          </a:xfrm>
          <a:prstGeom prst="roundRect">
            <a:avLst>
              <a:gd name="adj" fmla="val 12426"/>
            </a:avLst>
          </a:prstGeom>
          <a:solidFill>
            <a:srgbClr val="FFFFFF"/>
          </a:solidFill>
          <a:ln w="22860">
            <a:solidFill>
              <a:srgbClr val="DFB8BC"/>
            </a:solidFill>
            <a:prstDash val="solid"/>
          </a:ln>
        </p:spPr>
      </p:sp>
      <p:sp>
        <p:nvSpPr>
          <p:cNvPr id="17" name="Shape 13"/>
          <p:cNvSpPr/>
          <p:nvPr/>
        </p:nvSpPr>
        <p:spPr>
          <a:xfrm>
            <a:off x="9624060" y="6871335"/>
            <a:ext cx="91440" cy="883087"/>
          </a:xfrm>
          <a:prstGeom prst="roundRect">
            <a:avLst>
              <a:gd name="adj" fmla="val 70730"/>
            </a:avLst>
          </a:prstGeom>
          <a:solidFill>
            <a:srgbClr val="DA1B2E"/>
          </a:solidFill>
          <a:ln/>
        </p:spPr>
      </p:sp>
      <p:sp>
        <p:nvSpPr>
          <p:cNvPr id="18" name="Text 14"/>
          <p:cNvSpPr/>
          <p:nvPr/>
        </p:nvSpPr>
        <p:spPr>
          <a:xfrm>
            <a:off x="9892308" y="7048143"/>
            <a:ext cx="3869769" cy="2532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Kopfbewegungen langsam ausführen</a:t>
            </a:r>
            <a:endParaRPr lang="en-US" sz="1550" dirty="0"/>
          </a:p>
        </p:txBody>
      </p:sp>
      <p:sp>
        <p:nvSpPr>
          <p:cNvPr id="19" name="Text 15"/>
          <p:cNvSpPr/>
          <p:nvPr/>
        </p:nvSpPr>
        <p:spPr>
          <a:xfrm>
            <a:off x="9892308" y="7366992"/>
            <a:ext cx="4022407" cy="2106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Schnelle Drehungen vermeiden</a:t>
            </a:r>
            <a:endParaRPr lang="en-US" sz="1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3150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595789"/>
            <a:ext cx="5287328" cy="6056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750"/>
              </a:lnSpc>
              <a:buNone/>
            </a:pPr>
            <a:r>
              <a:rPr lang="en-US" sz="38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Wenn sich alles dreht</a:t>
            </a:r>
            <a:endParaRPr lang="en-US" sz="3800" dirty="0"/>
          </a:p>
        </p:txBody>
      </p:sp>
      <p:sp>
        <p:nvSpPr>
          <p:cNvPr id="4" name="Shape 1"/>
          <p:cNvSpPr/>
          <p:nvPr/>
        </p:nvSpPr>
        <p:spPr>
          <a:xfrm>
            <a:off x="758309" y="1436251"/>
            <a:ext cx="1606748" cy="343614"/>
          </a:xfrm>
          <a:prstGeom prst="roundRect">
            <a:avLst>
              <a:gd name="adj" fmla="val 18008"/>
            </a:avLst>
          </a:prstGeom>
          <a:noFill/>
          <a:ln w="7620">
            <a:solidFill>
              <a:srgbClr val="DA1B2E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876419" y="1499116"/>
            <a:ext cx="1370528" cy="2178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150" dirty="0">
                <a:solidFill>
                  <a:srgbClr val="DA1B2E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DREHSCHWINDEL</a:t>
            </a:r>
            <a:endParaRPr lang="en-US" sz="1150" dirty="0"/>
          </a:p>
        </p:txBody>
      </p:sp>
      <p:sp>
        <p:nvSpPr>
          <p:cNvPr id="6" name="Text 3"/>
          <p:cNvSpPr/>
          <p:nvPr/>
        </p:nvSpPr>
        <p:spPr>
          <a:xfrm>
            <a:off x="758309" y="1955959"/>
            <a:ext cx="7627382" cy="8176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Drehschwindel tritt häufig beim Umdrehen im Bett, beim Hinlegen oder bei schnellen Kopfbewegungen auf. Er entsteht oft durch winzige Kristalle im Innenohr, die sich gelöst haben.</a:t>
            </a:r>
            <a:endParaRPr lang="en-US" sz="1450" dirty="0"/>
          </a:p>
        </p:txBody>
      </p:sp>
      <p:sp>
        <p:nvSpPr>
          <p:cNvPr id="7" name="Shape 4"/>
          <p:cNvSpPr/>
          <p:nvPr/>
        </p:nvSpPr>
        <p:spPr>
          <a:xfrm>
            <a:off x="758309" y="2949654"/>
            <a:ext cx="414338" cy="414338"/>
          </a:xfrm>
          <a:prstGeom prst="roundRect">
            <a:avLst>
              <a:gd name="adj" fmla="val 18668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820103" y="2975134"/>
            <a:ext cx="290751" cy="363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250"/>
              </a:lnSpc>
              <a:buNone/>
            </a:pPr>
            <a:r>
              <a:rPr lang="en-US" sz="22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1</a:t>
            </a:r>
            <a:endParaRPr lang="en-US" sz="2250" dirty="0"/>
          </a:p>
        </p:txBody>
      </p:sp>
      <p:sp>
        <p:nvSpPr>
          <p:cNvPr id="9" name="Text 6"/>
          <p:cNvSpPr/>
          <p:nvPr/>
        </p:nvSpPr>
        <p:spPr>
          <a:xfrm>
            <a:off x="1329095" y="3012877"/>
            <a:ext cx="3053953" cy="302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Kurz ruhig sitzen bleiben</a:t>
            </a:r>
            <a:endParaRPr lang="en-US" sz="1900" dirty="0"/>
          </a:p>
        </p:txBody>
      </p:sp>
      <p:sp>
        <p:nvSpPr>
          <p:cNvPr id="10" name="Text 7"/>
          <p:cNvSpPr/>
          <p:nvPr/>
        </p:nvSpPr>
        <p:spPr>
          <a:xfrm>
            <a:off x="1329095" y="3409474"/>
            <a:ext cx="7056596" cy="5450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Warten Sie, bis der Schwindel nachlässt – meist dauert er nur Sekunden bis wenige Minuten.</a:t>
            </a:r>
            <a:endParaRPr lang="en-US" sz="1450" dirty="0"/>
          </a:p>
        </p:txBody>
      </p:sp>
      <p:sp>
        <p:nvSpPr>
          <p:cNvPr id="11" name="Shape 8"/>
          <p:cNvSpPr/>
          <p:nvPr/>
        </p:nvSpPr>
        <p:spPr>
          <a:xfrm>
            <a:off x="758309" y="4267557"/>
            <a:ext cx="414338" cy="414338"/>
          </a:xfrm>
          <a:prstGeom prst="roundRect">
            <a:avLst>
              <a:gd name="adj" fmla="val 18668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820103" y="4293037"/>
            <a:ext cx="290751" cy="363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250"/>
              </a:lnSpc>
              <a:buNone/>
            </a:pPr>
            <a:r>
              <a:rPr lang="en-US" sz="22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2</a:t>
            </a:r>
            <a:endParaRPr lang="en-US" sz="2250" dirty="0"/>
          </a:p>
        </p:txBody>
      </p:sp>
      <p:sp>
        <p:nvSpPr>
          <p:cNvPr id="13" name="Text 10"/>
          <p:cNvSpPr/>
          <p:nvPr/>
        </p:nvSpPr>
        <p:spPr>
          <a:xfrm>
            <a:off x="1329095" y="4330779"/>
            <a:ext cx="4367570" cy="302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Blick auf einen festen Punkt richten</a:t>
            </a:r>
            <a:endParaRPr lang="en-US" sz="1900" dirty="0"/>
          </a:p>
        </p:txBody>
      </p:sp>
      <p:sp>
        <p:nvSpPr>
          <p:cNvPr id="14" name="Text 11"/>
          <p:cNvSpPr/>
          <p:nvPr/>
        </p:nvSpPr>
        <p:spPr>
          <a:xfrm>
            <a:off x="1329095" y="4727377"/>
            <a:ext cx="7056596" cy="2725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Ein Fixpunkt hilft dem Gehirn, die Orientierung wiederzufinden.</a:t>
            </a:r>
            <a:endParaRPr lang="en-US" sz="1450" dirty="0"/>
          </a:p>
        </p:txBody>
      </p:sp>
      <p:sp>
        <p:nvSpPr>
          <p:cNvPr id="15" name="Shape 12"/>
          <p:cNvSpPr/>
          <p:nvPr/>
        </p:nvSpPr>
        <p:spPr>
          <a:xfrm>
            <a:off x="758309" y="5312926"/>
            <a:ext cx="414338" cy="414338"/>
          </a:xfrm>
          <a:prstGeom prst="roundRect">
            <a:avLst>
              <a:gd name="adj" fmla="val 18668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16" name="Text 13"/>
          <p:cNvSpPr/>
          <p:nvPr/>
        </p:nvSpPr>
        <p:spPr>
          <a:xfrm>
            <a:off x="820103" y="5338405"/>
            <a:ext cx="290751" cy="363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250"/>
              </a:lnSpc>
              <a:buNone/>
            </a:pPr>
            <a:r>
              <a:rPr lang="en-US" sz="22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3</a:t>
            </a:r>
            <a:endParaRPr lang="en-US" sz="2250" dirty="0"/>
          </a:p>
        </p:txBody>
      </p:sp>
      <p:sp>
        <p:nvSpPr>
          <p:cNvPr id="17" name="Text 14"/>
          <p:cNvSpPr/>
          <p:nvPr/>
        </p:nvSpPr>
        <p:spPr>
          <a:xfrm>
            <a:off x="1329095" y="5376148"/>
            <a:ext cx="2910483" cy="302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Kopf langsam bewegen</a:t>
            </a:r>
            <a:endParaRPr lang="en-US" sz="1900" dirty="0"/>
          </a:p>
        </p:txBody>
      </p:sp>
      <p:sp>
        <p:nvSpPr>
          <p:cNvPr id="18" name="Text 15"/>
          <p:cNvSpPr/>
          <p:nvPr/>
        </p:nvSpPr>
        <p:spPr>
          <a:xfrm>
            <a:off x="1329095" y="5772745"/>
            <a:ext cx="7056596" cy="5450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Vermeiden Sie ruckartige Drehungen – bewegen Sie sich bewusst und kontrolliert.</a:t>
            </a:r>
            <a:endParaRPr lang="en-US" sz="1450" dirty="0"/>
          </a:p>
        </p:txBody>
      </p:sp>
      <p:sp>
        <p:nvSpPr>
          <p:cNvPr id="19" name="Shape 16"/>
          <p:cNvSpPr/>
          <p:nvPr/>
        </p:nvSpPr>
        <p:spPr>
          <a:xfrm>
            <a:off x="758309" y="6630829"/>
            <a:ext cx="414338" cy="414338"/>
          </a:xfrm>
          <a:prstGeom prst="roundRect">
            <a:avLst>
              <a:gd name="adj" fmla="val 18668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20" name="Text 17"/>
          <p:cNvSpPr/>
          <p:nvPr/>
        </p:nvSpPr>
        <p:spPr>
          <a:xfrm>
            <a:off x="820103" y="6656308"/>
            <a:ext cx="290751" cy="363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250"/>
              </a:lnSpc>
              <a:buNone/>
            </a:pPr>
            <a:r>
              <a:rPr lang="en-US" sz="22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4</a:t>
            </a:r>
            <a:endParaRPr lang="en-US" sz="2250" dirty="0"/>
          </a:p>
        </p:txBody>
      </p:sp>
      <p:sp>
        <p:nvSpPr>
          <p:cNvPr id="21" name="Text 18"/>
          <p:cNvSpPr/>
          <p:nvPr/>
        </p:nvSpPr>
        <p:spPr>
          <a:xfrm>
            <a:off x="1329095" y="6694051"/>
            <a:ext cx="3066217" cy="302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Nicht sofort aufspringen</a:t>
            </a:r>
            <a:endParaRPr lang="en-US" sz="1900" dirty="0"/>
          </a:p>
        </p:txBody>
      </p:sp>
      <p:sp>
        <p:nvSpPr>
          <p:cNvPr id="22" name="Text 19"/>
          <p:cNvSpPr/>
          <p:nvPr/>
        </p:nvSpPr>
        <p:spPr>
          <a:xfrm>
            <a:off x="1329095" y="7090648"/>
            <a:ext cx="7056596" cy="5450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Geben Sie Ihrem Körper Zeit. Bei wiederkehrenden Episoden sollte eine </a:t>
            </a:r>
            <a:pPr algn="l" indent="0" marL="0">
              <a:lnSpc>
                <a:spcPts val="2100"/>
              </a:lnSpc>
              <a:buNone/>
            </a:pPr>
            <a:r>
              <a:rPr lang="en-US" sz="14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ärztliche Abklärung</a:t>
            </a:r>
            <a:pPr algn="l" indent="0" marL="0">
              <a:lnSpc>
                <a:spcPts val="210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erfolgen.</a:t>
            </a:r>
            <a:endParaRPr lang="en-US" sz="14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3520" y="515422"/>
            <a:ext cx="4537472" cy="4852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800"/>
              </a:lnSpc>
              <a:buNone/>
            </a:pPr>
            <a:r>
              <a:rPr lang="en-US" sz="30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Bei Kreislaufschwindel</a:t>
            </a:r>
            <a:endParaRPr lang="en-US" sz="30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3520" y="1264325"/>
            <a:ext cx="8243292" cy="467117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588103" y="3302318"/>
            <a:ext cx="4506278" cy="5950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1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Kreislaufbedingter Schwindel zeigt sich typischerweise durch </a:t>
            </a:r>
            <a:pPr algn="l" indent="0" marL="0">
              <a:lnSpc>
                <a:spcPts val="1550"/>
              </a:lnSpc>
              <a:buNone/>
            </a:pPr>
            <a:r>
              <a:rPr lang="en-US" sz="11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Schwarzwerden vor den Augen</a:t>
            </a:r>
            <a:pPr algn="l" indent="0" marL="0">
              <a:lnSpc>
                <a:spcPts val="1550"/>
              </a:lnSpc>
              <a:buNone/>
            </a:pPr>
            <a:r>
              <a:rPr lang="en-US" sz="11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und ein Schwächegefühl, besonders beim Aufstehen.</a:t>
            </a:r>
            <a:endParaRPr lang="en-US" sz="1150" dirty="0"/>
          </a:p>
        </p:txBody>
      </p:sp>
      <p:sp>
        <p:nvSpPr>
          <p:cNvPr id="5" name="Shape 2"/>
          <p:cNvSpPr/>
          <p:nvPr/>
        </p:nvSpPr>
        <p:spPr>
          <a:xfrm>
            <a:off x="543520" y="6161484"/>
            <a:ext cx="3310533" cy="1552694"/>
          </a:xfrm>
          <a:prstGeom prst="roundRect">
            <a:avLst>
              <a:gd name="adj" fmla="val 3991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698659" y="6316623"/>
            <a:ext cx="442555" cy="442555"/>
          </a:xfrm>
          <a:prstGeom prst="roundRect">
            <a:avLst>
              <a:gd name="adj" fmla="val 20659772"/>
            </a:avLst>
          </a:prstGeom>
          <a:solidFill>
            <a:srgbClr val="DA1B2E"/>
          </a:solidFill>
          <a:ln/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0341" y="6438305"/>
            <a:ext cx="199072" cy="19907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98659" y="6859548"/>
            <a:ext cx="1941076" cy="242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Langsam aufstehen</a:t>
            </a:r>
            <a:endParaRPr lang="en-US" sz="1500" dirty="0"/>
          </a:p>
        </p:txBody>
      </p:sp>
      <p:sp>
        <p:nvSpPr>
          <p:cNvPr id="9" name="Text 5"/>
          <p:cNvSpPr/>
          <p:nvPr/>
        </p:nvSpPr>
        <p:spPr>
          <a:xfrm>
            <a:off x="698659" y="7162324"/>
            <a:ext cx="3000256" cy="1983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1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Erst am Bettrand sitzen, dann stehen</a:t>
            </a:r>
            <a:endParaRPr lang="en-US" sz="1150" dirty="0"/>
          </a:p>
        </p:txBody>
      </p:sp>
      <p:sp>
        <p:nvSpPr>
          <p:cNvPr id="10" name="Shape 6"/>
          <p:cNvSpPr/>
          <p:nvPr/>
        </p:nvSpPr>
        <p:spPr>
          <a:xfrm>
            <a:off x="3954423" y="6161484"/>
            <a:ext cx="3310533" cy="1552694"/>
          </a:xfrm>
          <a:prstGeom prst="roundRect">
            <a:avLst>
              <a:gd name="adj" fmla="val 3991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11" name="Shape 7"/>
          <p:cNvSpPr/>
          <p:nvPr/>
        </p:nvSpPr>
        <p:spPr>
          <a:xfrm>
            <a:off x="4109561" y="6316623"/>
            <a:ext cx="442555" cy="442555"/>
          </a:xfrm>
          <a:prstGeom prst="roundRect">
            <a:avLst>
              <a:gd name="adj" fmla="val 20659772"/>
            </a:avLst>
          </a:prstGeom>
          <a:solidFill>
            <a:srgbClr val="DA1B2E"/>
          </a:solidFill>
          <a:ln/>
        </p:spPr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31243" y="6438305"/>
            <a:ext cx="199072" cy="199073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4109561" y="6859548"/>
            <a:ext cx="2026206" cy="242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Ausreichend trinken</a:t>
            </a:r>
            <a:endParaRPr lang="en-US" sz="1500" dirty="0"/>
          </a:p>
        </p:txBody>
      </p:sp>
      <p:sp>
        <p:nvSpPr>
          <p:cNvPr id="14" name="Text 9"/>
          <p:cNvSpPr/>
          <p:nvPr/>
        </p:nvSpPr>
        <p:spPr>
          <a:xfrm>
            <a:off x="4109561" y="7162324"/>
            <a:ext cx="3000256" cy="3967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1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Flüssigkeitsmangel ist ein häufiger Auslöser</a:t>
            </a:r>
            <a:endParaRPr lang="en-US" sz="1150" dirty="0"/>
          </a:p>
        </p:txBody>
      </p:sp>
      <p:sp>
        <p:nvSpPr>
          <p:cNvPr id="15" name="Shape 10"/>
          <p:cNvSpPr/>
          <p:nvPr/>
        </p:nvSpPr>
        <p:spPr>
          <a:xfrm>
            <a:off x="7365325" y="6161484"/>
            <a:ext cx="3310533" cy="1552694"/>
          </a:xfrm>
          <a:prstGeom prst="roundRect">
            <a:avLst>
              <a:gd name="adj" fmla="val 3991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16" name="Shape 11"/>
          <p:cNvSpPr/>
          <p:nvPr/>
        </p:nvSpPr>
        <p:spPr>
          <a:xfrm>
            <a:off x="7520464" y="6316623"/>
            <a:ext cx="442555" cy="442555"/>
          </a:xfrm>
          <a:prstGeom prst="roundRect">
            <a:avLst>
              <a:gd name="adj" fmla="val 20659772"/>
            </a:avLst>
          </a:prstGeom>
          <a:solidFill>
            <a:srgbClr val="DA1B2E"/>
          </a:solidFill>
          <a:ln/>
        </p:spPr>
      </p:sp>
      <p:pic>
        <p:nvPicPr>
          <p:cNvPr id="17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42146" y="6438305"/>
            <a:ext cx="199072" cy="199073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7520464" y="6859548"/>
            <a:ext cx="2159675" cy="242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Beine kurz anspannen</a:t>
            </a:r>
            <a:endParaRPr lang="en-US" sz="1500" dirty="0"/>
          </a:p>
        </p:txBody>
      </p:sp>
      <p:sp>
        <p:nvSpPr>
          <p:cNvPr id="19" name="Text 13"/>
          <p:cNvSpPr/>
          <p:nvPr/>
        </p:nvSpPr>
        <p:spPr>
          <a:xfrm>
            <a:off x="7520464" y="7162324"/>
            <a:ext cx="3000256" cy="3967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1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Vor dem Aufstehen Muskelspannung aufbauen</a:t>
            </a:r>
            <a:endParaRPr lang="en-US" sz="1150" dirty="0"/>
          </a:p>
        </p:txBody>
      </p:sp>
      <p:sp>
        <p:nvSpPr>
          <p:cNvPr id="20" name="Shape 14"/>
          <p:cNvSpPr/>
          <p:nvPr/>
        </p:nvSpPr>
        <p:spPr>
          <a:xfrm>
            <a:off x="10776228" y="6161484"/>
            <a:ext cx="3310652" cy="1552694"/>
          </a:xfrm>
          <a:prstGeom prst="roundRect">
            <a:avLst>
              <a:gd name="adj" fmla="val 3991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21" name="Shape 15"/>
          <p:cNvSpPr/>
          <p:nvPr/>
        </p:nvSpPr>
        <p:spPr>
          <a:xfrm>
            <a:off x="10931366" y="6316623"/>
            <a:ext cx="442555" cy="442555"/>
          </a:xfrm>
          <a:prstGeom prst="roundRect">
            <a:avLst>
              <a:gd name="adj" fmla="val 20659772"/>
            </a:avLst>
          </a:prstGeom>
          <a:solidFill>
            <a:srgbClr val="DA1B2E"/>
          </a:solidFill>
          <a:ln/>
        </p:spPr>
      </p:sp>
      <p:pic>
        <p:nvPicPr>
          <p:cNvPr id="22" name="Image 4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053048" y="6438305"/>
            <a:ext cx="199072" cy="199073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10931366" y="6859548"/>
            <a:ext cx="2980968" cy="242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Regelmäßig kleine Mahlzeiten</a:t>
            </a:r>
            <a:endParaRPr lang="en-US" sz="1500" dirty="0"/>
          </a:p>
        </p:txBody>
      </p:sp>
      <p:sp>
        <p:nvSpPr>
          <p:cNvPr id="24" name="Text 17"/>
          <p:cNvSpPr/>
          <p:nvPr/>
        </p:nvSpPr>
        <p:spPr>
          <a:xfrm>
            <a:off x="10931366" y="7162324"/>
            <a:ext cx="3000375" cy="3967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1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Stabilisiert den Blutzucker und den Kreislauf</a:t>
            </a:r>
            <a:endParaRPr lang="en-US" sz="11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272064"/>
            <a:ext cx="10940891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Bei Benommenheit oder Unsicherheit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58309" y="2418040"/>
            <a:ext cx="1311378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Nicht jeder Schwindel dreht sich – oft fühlt er sich eher wie ein </a:t>
            </a:r>
            <a:pPr algn="l" indent="0" marL="0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Benommenheitsgefühl</a:t>
            </a:r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oder eine allgemeine Unsicherheit beim Gehen an. Häufige Auslöser sind Stress, Schlafmangel, Verspannungen und Flüssigkeitsmangel.</a:t>
            </a:r>
            <a:endParaRPr lang="en-US" sz="17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8309" y="3355181"/>
            <a:ext cx="1783675" cy="110228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58309" y="4728210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Ausreichend Schlaf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58309" y="5214342"/>
            <a:ext cx="3075384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Erholsamer Schlaf ist die Basis für ein stabiles Gleichgewicht.</a:t>
            </a:r>
            <a:endParaRPr lang="en-US" sz="170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4442" y="3355181"/>
            <a:ext cx="1783675" cy="110228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4104442" y="4728210"/>
            <a:ext cx="3075384" cy="712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Entspannungsübungen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4104442" y="5570577"/>
            <a:ext cx="3075384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Progressive Muskelentspannung oder Atemübungen helfen, Anspannung abzubauen.</a:t>
            </a:r>
            <a:endParaRPr lang="en-US" sz="170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0574" y="3355181"/>
            <a:ext cx="1783675" cy="1102281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450574" y="4728210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Leichte Bewegung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7450574" y="5214342"/>
            <a:ext cx="3075384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Spaziergänge an der frischen Luft fördern die Durchblutung und die Balance.</a:t>
            </a:r>
            <a:endParaRPr lang="en-US" sz="1700" dirty="0"/>
          </a:p>
        </p:txBody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6707" y="3355181"/>
            <a:ext cx="1783675" cy="110228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0796707" y="4728210"/>
            <a:ext cx="3075384" cy="712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Nacken- und Schulterlockerung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10796707" y="5570577"/>
            <a:ext cx="3075384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Verspannungen im Nackenbereich können Schwindel verstärken oder auslösen.</a:t>
            </a:r>
            <a:endParaRPr lang="en-US" sz="17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852130"/>
            <a:ext cx="6950750" cy="6413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50"/>
              </a:lnSpc>
              <a:buNone/>
            </a:pPr>
            <a:r>
              <a:rPr lang="en-US" sz="40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Allgemeine Empfehlungen</a:t>
            </a:r>
            <a:endParaRPr lang="en-US" sz="4000" dirty="0"/>
          </a:p>
        </p:txBody>
      </p:sp>
      <p:sp>
        <p:nvSpPr>
          <p:cNvPr id="4" name="Text 1"/>
          <p:cNvSpPr/>
          <p:nvPr/>
        </p:nvSpPr>
        <p:spPr>
          <a:xfrm>
            <a:off x="6244709" y="1756648"/>
            <a:ext cx="7627382" cy="8890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Unabhängig von der Schwindelart können Sie im Alltag einige grundlegende Maßnahmen beherzigen, die Ihren Gleichgewichtssinn unterstützen und Beschwerden vorbeugen.</a:t>
            </a:r>
            <a:endParaRPr lang="en-US" sz="150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44709" y="2843093"/>
            <a:ext cx="487442" cy="487442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951464" y="2843093"/>
            <a:ext cx="2677478" cy="320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Ausreichend trinken</a:t>
            </a:r>
            <a:endParaRPr lang="en-US" sz="2000" dirty="0"/>
          </a:p>
        </p:txBody>
      </p:sp>
      <p:sp>
        <p:nvSpPr>
          <p:cNvPr id="7" name="Text 3"/>
          <p:cNvSpPr/>
          <p:nvPr/>
        </p:nvSpPr>
        <p:spPr>
          <a:xfrm>
            <a:off x="6951464" y="3268980"/>
            <a:ext cx="6920627" cy="2963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Ca. </a:t>
            </a:r>
            <a:pPr algn="l" indent="0" marL="0">
              <a:lnSpc>
                <a:spcPts val="2300"/>
              </a:lnSpc>
              <a:buNone/>
            </a:pPr>
            <a:r>
              <a:rPr lang="en-US" sz="150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1,5–2 Liter täglich</a:t>
            </a:r>
            <a:pPr algn="l" indent="0" marL="0">
              <a:lnSpc>
                <a:spcPts val="2300"/>
              </a:lnSpc>
              <a:buNone/>
            </a:pPr>
            <a:r>
              <a:rPr lang="en-US" sz="15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, sofern medizinisch nichts dagegenspricht.</a:t>
            </a:r>
            <a:endParaRPr lang="en-US" sz="150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44709" y="3916204"/>
            <a:ext cx="487442" cy="487442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6951464" y="3916204"/>
            <a:ext cx="2565678" cy="320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Alkohol meiden</a:t>
            </a:r>
            <a:endParaRPr lang="en-US" sz="2000" dirty="0"/>
          </a:p>
        </p:txBody>
      </p:sp>
      <p:sp>
        <p:nvSpPr>
          <p:cNvPr id="10" name="Text 5"/>
          <p:cNvSpPr/>
          <p:nvPr/>
        </p:nvSpPr>
        <p:spPr>
          <a:xfrm>
            <a:off x="6951464" y="4342090"/>
            <a:ext cx="6920627" cy="5926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Vor allem bei akuten Beschwerden kann Alkohol den Schwindel deutlich verschlimmern.</a:t>
            </a:r>
            <a:endParaRPr lang="en-US" sz="1500" dirty="0"/>
          </a:p>
        </p:txBody>
      </p:sp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44709" y="5285661"/>
            <a:ext cx="487442" cy="487442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6951464" y="5285661"/>
            <a:ext cx="3117652" cy="320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Gleichgewichtstraining</a:t>
            </a:r>
            <a:endParaRPr lang="en-US" sz="2000" dirty="0"/>
          </a:p>
        </p:txBody>
      </p:sp>
      <p:sp>
        <p:nvSpPr>
          <p:cNvPr id="13" name="Text 7"/>
          <p:cNvSpPr/>
          <p:nvPr/>
        </p:nvSpPr>
        <p:spPr>
          <a:xfrm>
            <a:off x="6951464" y="5711547"/>
            <a:ext cx="6920627" cy="2963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Regelmäßige Übungen stärken das Gleichgewichtssystem nachhaltig.</a:t>
            </a:r>
            <a:endParaRPr lang="en-US" sz="1500" dirty="0"/>
          </a:p>
        </p:txBody>
      </p:sp>
      <p:pic>
        <p:nvPicPr>
          <p:cNvPr id="14" name="Image 4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44709" y="6358771"/>
            <a:ext cx="487442" cy="487442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6951464" y="6358771"/>
            <a:ext cx="3063002" cy="320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Blutdruck kontrollieren</a:t>
            </a:r>
            <a:endParaRPr lang="en-US" sz="2000" dirty="0"/>
          </a:p>
        </p:txBody>
      </p:sp>
      <p:sp>
        <p:nvSpPr>
          <p:cNvPr id="16" name="Text 9"/>
          <p:cNvSpPr/>
          <p:nvPr/>
        </p:nvSpPr>
        <p:spPr>
          <a:xfrm>
            <a:off x="6951464" y="6784658"/>
            <a:ext cx="6920627" cy="5926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Sowohl zu hoher als auch zu niedriger Blutdruck kann Schwindel verursachen.</a:t>
            </a:r>
            <a:endParaRPr lang="en-US" sz="15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554361"/>
            <a:ext cx="1117401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Wann sollte ich ärztliche Hilfe suchen?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58309" y="2700338"/>
            <a:ext cx="1328142" cy="407075"/>
          </a:xfrm>
          <a:prstGeom prst="roundRect">
            <a:avLst>
              <a:gd name="adj" fmla="val 17883"/>
            </a:avLst>
          </a:prstGeom>
          <a:solidFill>
            <a:srgbClr val="F9D2D6"/>
          </a:solidFill>
          <a:ln/>
        </p:spPr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88206" y="2817257"/>
            <a:ext cx="173236" cy="17323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148001" y="2765227"/>
            <a:ext cx="808553" cy="277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WICHTIG</a:t>
            </a:r>
            <a:endParaRPr lang="en-US" sz="1350" dirty="0"/>
          </a:p>
        </p:txBody>
      </p:sp>
      <p:sp>
        <p:nvSpPr>
          <p:cNvPr id="6" name="Shape 3"/>
          <p:cNvSpPr/>
          <p:nvPr/>
        </p:nvSpPr>
        <p:spPr>
          <a:xfrm>
            <a:off x="602218" y="3351133"/>
            <a:ext cx="6604754" cy="3323987"/>
          </a:xfrm>
          <a:prstGeom prst="roundRect">
            <a:avLst>
              <a:gd name="adj" fmla="val 4693"/>
            </a:avLst>
          </a:prstGeom>
          <a:solidFill>
            <a:srgbClr val="DA1B2E"/>
          </a:solidFill>
          <a:ln/>
        </p:spPr>
      </p:sp>
      <p:sp>
        <p:nvSpPr>
          <p:cNvPr id="7" name="Text 4"/>
          <p:cNvSpPr/>
          <p:nvPr/>
        </p:nvSpPr>
        <p:spPr>
          <a:xfrm>
            <a:off x="818793" y="3567708"/>
            <a:ext cx="359378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Sofortige Abklärung bei: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818793" y="4140518"/>
            <a:ext cx="6171605" cy="24588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FFFFFF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Sehr starkem, plötzlich einsetzendem Schwindel</a:t>
            </a:r>
            <a:endParaRPr lang="en-US" sz="1700" dirty="0"/>
          </a:p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FFFFFF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Sprachstörungen oder Lähmungserscheinungen</a:t>
            </a:r>
            <a:endParaRPr lang="en-US" sz="1700" dirty="0"/>
          </a:p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FFFFFF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Doppelbildern oder Sehstörungen</a:t>
            </a:r>
            <a:endParaRPr lang="en-US" sz="1700" dirty="0"/>
          </a:p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FFFFFF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Starken, ungewöhnlichen Kopfschmerzen</a:t>
            </a:r>
            <a:endParaRPr lang="en-US" sz="1700" dirty="0"/>
          </a:p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FFFFFF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Einseitiger Hörminderung</a:t>
            </a:r>
            <a:endParaRPr lang="en-US" sz="1700" dirty="0"/>
          </a:p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FFFFFF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Anhaltender Verschlechterung der Symptome</a:t>
            </a:r>
            <a:endParaRPr lang="en-US" sz="1700" dirty="0"/>
          </a:p>
        </p:txBody>
      </p:sp>
      <p:sp>
        <p:nvSpPr>
          <p:cNvPr id="9" name="Text 6"/>
          <p:cNvSpPr/>
          <p:nvPr/>
        </p:nvSpPr>
        <p:spPr>
          <a:xfrm>
            <a:off x="7587139" y="3567708"/>
            <a:ext cx="4937998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Nicht jeder Schwindel ist harmlos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7587139" y="4140518"/>
            <a:ext cx="6292572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Die genannten Warnsignale können auf ernsthafte Erkrankungen hinweisen – etwa auf einen </a:t>
            </a:r>
            <a:pPr algn="l" indent="0" marL="0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Schlaganfall</a:t>
            </a:r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oder eine akute Innenohrschädigung.</a:t>
            </a:r>
            <a:endParaRPr lang="en-US" sz="1700" dirty="0"/>
          </a:p>
        </p:txBody>
      </p:sp>
      <p:sp>
        <p:nvSpPr>
          <p:cNvPr id="11" name="Text 8"/>
          <p:cNvSpPr/>
          <p:nvPr/>
        </p:nvSpPr>
        <p:spPr>
          <a:xfrm>
            <a:off x="7587139" y="5375553"/>
            <a:ext cx="629257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Im Zweifel gilt: Lieber einmal zu viel den Arzt aufsuchen als einmal zu wenig. </a:t>
            </a:r>
            <a:pPr algn="l" indent="0" marL="0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Rufen Sie im Notfall die 112 an.</a:t>
            </a:r>
            <a:endParaRPr lang="en-US" sz="17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1264" y="464582"/>
            <a:ext cx="7188756" cy="5556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350"/>
              </a:lnSpc>
              <a:buNone/>
            </a:pPr>
            <a:r>
              <a:rPr lang="en-US" sz="35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Warum ist die Ursache wichtig?</a:t>
            </a:r>
            <a:endParaRPr lang="en-US" sz="3500" dirty="0"/>
          </a:p>
        </p:txBody>
      </p:sp>
      <p:sp>
        <p:nvSpPr>
          <p:cNvPr id="3" name="Text 1"/>
          <p:cNvSpPr/>
          <p:nvPr/>
        </p:nvSpPr>
        <p:spPr>
          <a:xfrm>
            <a:off x="591264" y="3746302"/>
            <a:ext cx="6517838" cy="721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Schwindel ist </a:t>
            </a:r>
            <a:pPr algn="l" indent="0" marL="0">
              <a:lnSpc>
                <a:spcPts val="1850"/>
              </a:lnSpc>
              <a:buNone/>
            </a:pPr>
            <a:r>
              <a:rPr lang="en-US" sz="130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ein Symptom – keine eigenständige Erkrankung.</a:t>
            </a:r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Er ist ein Signal Ihres Körpers, dass etwas aus dem Gleichgewicht geraten ist. Erst die richtige Diagnose entscheidet über die passende und wirksame Therapie.</a:t>
            </a:r>
            <a:endParaRPr lang="en-US" sz="1300" dirty="0"/>
          </a:p>
        </p:txBody>
      </p:sp>
      <p:sp>
        <p:nvSpPr>
          <p:cNvPr id="4" name="Shape 2"/>
          <p:cNvSpPr/>
          <p:nvPr/>
        </p:nvSpPr>
        <p:spPr>
          <a:xfrm>
            <a:off x="591264" y="4615934"/>
            <a:ext cx="6517838" cy="857726"/>
          </a:xfrm>
          <a:prstGeom prst="roundRect">
            <a:avLst>
              <a:gd name="adj" fmla="val 8273"/>
            </a:avLst>
          </a:prstGeom>
          <a:solidFill>
            <a:srgbClr val="F7BBC1"/>
          </a:solidFill>
          <a:ln/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0095" y="4854416"/>
            <a:ext cx="211098" cy="16883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140023" y="4789765"/>
            <a:ext cx="5800249" cy="4810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Eine fachärztliche Abklärung hilft, die genaue Ursache zu bestimmen und eine zielgerichtete Behandlung einzuleiten.</a:t>
            </a:r>
            <a:endParaRPr lang="en-US" sz="130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8917" y="1365885"/>
            <a:ext cx="6517838" cy="6517838"/>
          </a:xfrm>
          <a:prstGeom prst="rect">
            <a:avLst/>
          </a:prstGeom>
        </p:spPr>
      </p:pic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8917" y="1365885"/>
            <a:ext cx="6517838" cy="651783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2026-03-01T15:08:35Z</dcterms:created>
  <dcterms:modified xsi:type="dcterms:W3CDTF">2026-03-01T15:08:35Z</dcterms:modified>
</cp:coreProperties>
</file>