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4630400" cy="8229600"/>
  <p:notesSz cx="8229600" cy="14630400"/>
  <p:embeddedFontLst>
    <p:embeddedFont>
      <p:font typeface="Barlow"/>
      <p:regular r:id="rId21"/>
    </p:embeddedFont>
    <p:embeddedFont>
      <p:font typeface="Barlow"/>
      <p:regular r:id="rId22"/>
    </p:embeddedFont>
    <p:embeddedFont>
      <p:font typeface="Barlow"/>
      <p:regular r:id="rId23"/>
    </p:embeddedFont>
    <p:embeddedFont>
      <p:font typeface="Barlow"/>
      <p:regular r:id="rId24"/>
    </p:embeddedFont>
    <p:embeddedFont>
      <p:font typeface="Montserrat"/>
      <p:regular r:id="rId25"/>
    </p:embeddedFont>
    <p:embeddedFont>
      <p:font typeface="Montserrat"/>
      <p:regular r:id="rId26"/>
    </p:embeddedFont>
    <p:embeddedFont>
      <p:font typeface="Montserrat"/>
      <p:regular r:id="rId27"/>
    </p:embeddedFont>
    <p:embeddedFont>
      <p:font typeface="Montserrat"/>
      <p:regular r:id="rId2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Relationship Id="rId21" Type="http://schemas.openxmlformats.org/officeDocument/2006/relationships/font" Target="fonts/font1.fntdata"/><Relationship Id="rId22" Type="http://schemas.openxmlformats.org/officeDocument/2006/relationships/font" Target="fonts/font2.fntdata"/><Relationship Id="rId23" Type="http://schemas.openxmlformats.org/officeDocument/2006/relationships/font" Target="fonts/font3.fntdata"/><Relationship Id="rId24" Type="http://schemas.openxmlformats.org/officeDocument/2006/relationships/font" Target="fonts/font4.fntdata"/><Relationship Id="rId25" Type="http://schemas.openxmlformats.org/officeDocument/2006/relationships/font" Target="fonts/font5.fntdata"/><Relationship Id="rId26" Type="http://schemas.openxmlformats.org/officeDocument/2006/relationships/font" Target="fonts/font6.fntdata"/><Relationship Id="rId27" Type="http://schemas.openxmlformats.org/officeDocument/2006/relationships/font" Target="fonts/font7.fntdata"/><Relationship Id="rId2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svg"/><Relationship Id="rId9" Type="http://schemas.openxmlformats.org/officeDocument/2006/relationships/image" Target="../media/image-10-9.png"/><Relationship Id="rId10" Type="http://schemas.openxmlformats.org/officeDocument/2006/relationships/image" Target="../media/image-10-10.sv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svg"/><Relationship Id="rId13" Type="http://schemas.openxmlformats.org/officeDocument/2006/relationships/slideLayout" Target="../slideLayouts/slideLayout11.xml"/><Relationship Id="rId1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sv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svg"/><Relationship Id="rId5" Type="http://schemas.openxmlformats.org/officeDocument/2006/relationships/image" Target="../media/image-13-5.png"/><Relationship Id="rId6" Type="http://schemas.openxmlformats.org/officeDocument/2006/relationships/image" Target="../media/image-13-6.png"/><Relationship Id="rId7" Type="http://schemas.openxmlformats.org/officeDocument/2006/relationships/image" Target="../media/image-13-7.svg"/><Relationship Id="rId8" Type="http://schemas.openxmlformats.org/officeDocument/2006/relationships/image" Target="../media/image-13-8.png"/><Relationship Id="rId9" Type="http://schemas.openxmlformats.org/officeDocument/2006/relationships/image" Target="../media/image-13-9.png"/><Relationship Id="rId10" Type="http://schemas.openxmlformats.org/officeDocument/2006/relationships/image" Target="../media/image-13-10.svg"/><Relationship Id="rId11" Type="http://schemas.openxmlformats.org/officeDocument/2006/relationships/slideLayout" Target="../slideLayouts/slideLayout14.xml"/><Relationship Id="rId1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slideLayout" Target="../slideLayouts/slideLayout9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771061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Hauttumor im Gesicht erkennen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521398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Dr. Fadi Aalakrami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5111829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Früherkennung, Warnzeichen und Diagnostik im Kopf-Hals-Bereich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93237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Risikofaktoren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078355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Bestimmte Faktoren erhöhen das Risiko, an einem Hauttumor im Gesicht zu erkranken. Je mehr Faktoren zutreffen, desto wichtiger sind regelmäßige Vorsorgeuntersuchungen.</a:t>
            </a:r>
            <a:endParaRPr lang="en-US" sz="17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58309" y="3015496"/>
            <a:ext cx="433268" cy="4332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62326" y="3089910"/>
            <a:ext cx="302252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Intensive UV-Exposition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62326" y="3576042"/>
            <a:ext cx="57175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Langjährige Sonneneinstrahlung, insbesondere im Gesicht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0574" y="3015496"/>
            <a:ext cx="433268" cy="4332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54591" y="3089910"/>
            <a:ext cx="288095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Häufige Sonnenbrände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154591" y="3576042"/>
            <a:ext cx="571750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Besonders in der Kindheit und Jugend</a:t>
            </a:r>
            <a:endParaRPr lang="en-US" sz="17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8309" y="4702731"/>
            <a:ext cx="433268" cy="43326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62326" y="477714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Heller Hauttyp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462326" y="5263277"/>
            <a:ext cx="571750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Weniger natürlicher UV-Schutz durch Melanin</a:t>
            </a:r>
            <a:endParaRPr lang="en-US" sz="17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0574" y="4702731"/>
            <a:ext cx="433268" cy="43326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54591" y="477714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Höheres Lebensalter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8154591" y="5263277"/>
            <a:ext cx="571750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Kumulative UV-Schäden über die Lebensjahre</a:t>
            </a:r>
            <a:endParaRPr lang="en-US" sz="170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309" y="6043255"/>
            <a:ext cx="433268" cy="43326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462326" y="611766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Immunsuppression</a:t>
            </a:r>
            <a:endParaRPr lang="en-US" sz="2200" dirty="0"/>
          </a:p>
        </p:txBody>
      </p:sp>
      <p:sp>
        <p:nvSpPr>
          <p:cNvPr id="18" name="Text 11"/>
          <p:cNvSpPr/>
          <p:nvPr/>
        </p:nvSpPr>
        <p:spPr>
          <a:xfrm>
            <a:off x="1462326" y="6603802"/>
            <a:ext cx="57175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Geschwächtes Immunsystem durch Medikamente oder Erkrankungen</a:t>
            </a:r>
            <a:endParaRPr lang="en-US" sz="1700" dirty="0"/>
          </a:p>
        </p:txBody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50574" y="6043255"/>
            <a:ext cx="433268" cy="433268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8154591" y="6117669"/>
            <a:ext cx="290226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Familiäre Vorbelastung</a:t>
            </a:r>
            <a:endParaRPr lang="en-US" sz="2200" dirty="0"/>
          </a:p>
        </p:txBody>
      </p:sp>
      <p:sp>
        <p:nvSpPr>
          <p:cNvPr id="21" name="Text 13"/>
          <p:cNvSpPr/>
          <p:nvPr/>
        </p:nvSpPr>
        <p:spPr>
          <a:xfrm>
            <a:off x="8154591" y="6603802"/>
            <a:ext cx="571750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Erhöhtes Risiko bei Hautkrebs in der Familie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614363"/>
            <a:ext cx="1637348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8206" y="731282"/>
            <a:ext cx="173236" cy="1732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48001" y="679252"/>
            <a:ext cx="1117759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DIAGNOSTIK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8309" y="110799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Moderne Diagnostik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58309" y="2145625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Abklärung eines Hauttumors im Gesicht folgt einem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strukturierten Stufenverfahren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um eine sichere Diagnose zu gewährleisten.</a:t>
            </a:r>
            <a:endParaRPr lang="en-US" sz="17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082766"/>
            <a:ext cx="13113782" cy="35953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339040" y="4381946"/>
            <a:ext cx="1981722" cy="747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Klinische Inspektion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2339040" y="5229988"/>
            <a:ext cx="1981722" cy="1135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Visuelle Untersuchung durch Dermatologe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5013665" y="3805151"/>
            <a:ext cx="1981721" cy="747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Dermatoskopie</a:t>
            </a:r>
            <a:endParaRPr lang="en-US" sz="2350" dirty="0"/>
          </a:p>
        </p:txBody>
      </p:sp>
      <p:sp>
        <p:nvSpPr>
          <p:cNvPr id="11" name="Text 7"/>
          <p:cNvSpPr/>
          <p:nvPr/>
        </p:nvSpPr>
        <p:spPr>
          <a:xfrm>
            <a:off x="5013665" y="4653193"/>
            <a:ext cx="1981721" cy="851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Vergrößerte Analyse der Hautoberfläche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7738754" y="4381946"/>
            <a:ext cx="1981721" cy="747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Dokumentation</a:t>
            </a:r>
            <a:endParaRPr lang="en-US" sz="2350" dirty="0"/>
          </a:p>
        </p:txBody>
      </p:sp>
      <p:sp>
        <p:nvSpPr>
          <p:cNvPr id="13" name="Text 9"/>
          <p:cNvSpPr/>
          <p:nvPr/>
        </p:nvSpPr>
        <p:spPr>
          <a:xfrm>
            <a:off x="7738754" y="5229988"/>
            <a:ext cx="1981721" cy="851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Fotografische Erfassung und Verlaufskontrolle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10438611" y="3521287"/>
            <a:ext cx="1981721" cy="747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Biopsie &amp; Histologie</a:t>
            </a:r>
            <a:endParaRPr lang="en-US" sz="2350" dirty="0"/>
          </a:p>
        </p:txBody>
      </p:sp>
      <p:sp>
        <p:nvSpPr>
          <p:cNvPr id="15" name="Text 11"/>
          <p:cNvSpPr/>
          <p:nvPr/>
        </p:nvSpPr>
        <p:spPr>
          <a:xfrm>
            <a:off x="10438611" y="4369330"/>
            <a:ext cx="1981721" cy="1135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Gewebeentnahme zur gesicherten Diagnose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758309" y="6921818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histologische Untersuchung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des entnommenen Gewebes sichert die endgültige Diagnose und bestimmt die weitere Therapieplanung.</a:t>
            </a:r>
            <a:endParaRPr lang="en-US" sz="1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752" y="383977"/>
            <a:ext cx="3675221" cy="459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Therapieoptionen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488752" y="1023342"/>
            <a:ext cx="13652897" cy="183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Behandlung hängt von </a:t>
            </a:r>
            <a:pPr algn="l" indent="0" marL="0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Art, Größe und Lokalisation</a:t>
            </a:r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des Tumors ab. Im Gesichtsbereich spielt die funktionelle und ästhetische Rekonstruktion eine besondere Rolle.</a:t>
            </a:r>
            <a:endParaRPr lang="en-US" sz="10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752" y="1409462"/>
            <a:ext cx="6656070" cy="665607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52" y="1409462"/>
            <a:ext cx="6656070" cy="665607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493198" y="4059436"/>
            <a:ext cx="2389703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Besonderheit im Gesicht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7493198" y="4425077"/>
            <a:ext cx="6656070" cy="551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Bei Tumoren im Gesichtsbereich wird besonders auf </a:t>
            </a:r>
            <a:pPr algn="l" indent="0" marL="0">
              <a:lnSpc>
                <a:spcPts val="14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gewebeschonende Verfahren</a:t>
            </a:r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geachtet. Ziel ist die vollständige Entfernung des Tumors bei bestmöglichem funktionellem und ästhetischem Ergebnis.</a:t>
            </a:r>
            <a:endParaRPr lang="en-US" sz="1050" dirty="0"/>
          </a:p>
        </p:txBody>
      </p:sp>
      <p:sp>
        <p:nvSpPr>
          <p:cNvPr id="8" name="Text 4"/>
          <p:cNvSpPr/>
          <p:nvPr/>
        </p:nvSpPr>
        <p:spPr>
          <a:xfrm>
            <a:off x="7493198" y="5057180"/>
            <a:ext cx="6656070" cy="367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Wahl des Verfahrens wird individuell in enger Absprache mit den Patientinnen und Patienten getroffen.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798433"/>
            <a:ext cx="6903006" cy="641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Bedeutung der Früherkennung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537127" y="1900357"/>
            <a:ext cx="7334964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Frühzeitig erkannte Hauttumoren haben in der Regel eine </a:t>
            </a:r>
            <a:pPr algn="l" indent="0" marL="0">
              <a:lnSpc>
                <a:spcPts val="2300"/>
              </a:lnSpc>
              <a:buNone/>
            </a:pPr>
            <a:r>
              <a:rPr lang="en-US" sz="15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sehr gute Prognose</a:t>
            </a:r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die Heilungsrate liegt bei vielen Tumorarten bei über 95 %.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244709" y="1702951"/>
            <a:ext cx="22860" cy="987504"/>
          </a:xfrm>
          <a:prstGeom prst="rect">
            <a:avLst/>
          </a:prstGeom>
          <a:solidFill>
            <a:srgbClr val="75BAE6"/>
          </a:solidFill>
          <a:ln/>
        </p:spPr>
      </p:sp>
      <p:sp>
        <p:nvSpPr>
          <p:cNvPr id="6" name="Shape 3"/>
          <p:cNvSpPr/>
          <p:nvPr/>
        </p:nvSpPr>
        <p:spPr>
          <a:xfrm>
            <a:off x="6244709" y="2887861"/>
            <a:ext cx="3725942" cy="2480310"/>
          </a:xfrm>
          <a:prstGeom prst="roundRect">
            <a:avLst>
              <a:gd name="adj" fmla="val 1179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234" y="3090386"/>
            <a:ext cx="584954" cy="584954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8088" y="3251240"/>
            <a:ext cx="263128" cy="26312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447234" y="3850719"/>
            <a:ext cx="3272195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Regelmäßige Selbstkontrolle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6447234" y="4276606"/>
            <a:ext cx="3320891" cy="889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Beobachten Sie Ihre Haut im Gesicht monatlich auf Veränderungen</a:t>
            </a:r>
            <a:endParaRPr lang="en-US" sz="1500" dirty="0"/>
          </a:p>
        </p:txBody>
      </p:sp>
      <p:sp>
        <p:nvSpPr>
          <p:cNvPr id="11" name="Shape 6"/>
          <p:cNvSpPr/>
          <p:nvPr/>
        </p:nvSpPr>
        <p:spPr>
          <a:xfrm>
            <a:off x="10146030" y="2887861"/>
            <a:ext cx="3726061" cy="2480310"/>
          </a:xfrm>
          <a:prstGeom prst="roundRect">
            <a:avLst>
              <a:gd name="adj" fmla="val 1179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555" y="3090386"/>
            <a:ext cx="584954" cy="584954"/>
          </a:xfrm>
          <a:prstGeom prst="rect">
            <a:avLst/>
          </a:prstGeom>
        </p:spPr>
      </p:pic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9409" y="3251240"/>
            <a:ext cx="263128" cy="26312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348555" y="3850719"/>
            <a:ext cx="2621042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Fachärztliche Vorsorge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0348555" y="4276606"/>
            <a:ext cx="3321010" cy="592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Hautkrebs-Screening alle 1–2 Jahre empfohlen</a:t>
            </a:r>
            <a:endParaRPr lang="en-US" sz="1500" dirty="0"/>
          </a:p>
        </p:txBody>
      </p:sp>
      <p:sp>
        <p:nvSpPr>
          <p:cNvPr id="16" name="Shape 9"/>
          <p:cNvSpPr/>
          <p:nvPr/>
        </p:nvSpPr>
        <p:spPr>
          <a:xfrm>
            <a:off x="6244709" y="5543550"/>
            <a:ext cx="7627382" cy="1887617"/>
          </a:xfrm>
          <a:prstGeom prst="roundRect">
            <a:avLst>
              <a:gd name="adj" fmla="val 154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7234" y="5746075"/>
            <a:ext cx="584954" cy="584954"/>
          </a:xfrm>
          <a:prstGeom prst="rect">
            <a:avLst/>
          </a:prstGeom>
        </p:spPr>
      </p:pic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8088" y="5906929"/>
            <a:ext cx="263128" cy="263128"/>
          </a:xfrm>
          <a:prstGeom prst="rect">
            <a:avLst/>
          </a:prstGeom>
        </p:spPr>
      </p:pic>
      <p:sp>
        <p:nvSpPr>
          <p:cNvPr id="19" name="Text 10"/>
          <p:cNvSpPr/>
          <p:nvPr/>
        </p:nvSpPr>
        <p:spPr>
          <a:xfrm>
            <a:off x="6447234" y="6506408"/>
            <a:ext cx="2849880" cy="320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Konsequenter UV-Schutz</a:t>
            </a:r>
            <a:endParaRPr lang="en-US" sz="2000" dirty="0"/>
          </a:p>
        </p:txBody>
      </p:sp>
      <p:sp>
        <p:nvSpPr>
          <p:cNvPr id="20" name="Text 11"/>
          <p:cNvSpPr/>
          <p:nvPr/>
        </p:nvSpPr>
        <p:spPr>
          <a:xfrm>
            <a:off x="6447234" y="6932295"/>
            <a:ext cx="7222331" cy="296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5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Sonnenschutz ist die wirksamste Prävention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827961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Zusammenfassung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44709" y="1865590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17397" y="1895535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948726" y="194000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Häufige Lokalisation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948726" y="2426137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Hauttumoren im Gesicht sind häufig, vor allem durch chronische UV-Belastung über die Lebensjahre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244709" y="3552825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17397" y="3582769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948726" y="3627239"/>
            <a:ext cx="34287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Warnzeichen ernst nehmen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948726" y="4113371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Veränderungen, die wachsen, bluten oder sich strukturell verändern, sollten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zeitnah untersucht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werden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6244709" y="5240060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17397" y="5270004"/>
            <a:ext cx="34206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6948726" y="5314474"/>
            <a:ext cx="35498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Früherkennung rettet Leben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948726" y="5800606"/>
            <a:ext cx="69233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Eine frühzeitige Diagnose ermöglicht in den meisten Fällen eine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vollständige Heilung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6244709" y="6845967"/>
            <a:ext cx="7627382" cy="34647"/>
          </a:xfrm>
          <a:prstGeom prst="rect">
            <a:avLst/>
          </a:prstGeom>
          <a:solidFill>
            <a:srgbClr val="384653">
              <a:alpha val="50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6244709" y="7124224"/>
            <a:ext cx="7627382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i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Sprechen Sie bei Auffälligkeiten frühzeitig mit Ihrer Hautärztin oder Ihrem Hautarzt.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08728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Kurzbeschreibung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3124914"/>
            <a:ext cx="7627382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Hauttumoren im Gesicht können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gutartig oder bösartig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sein. Eine frühzeitige Erkennung ist entscheidend für die Prognose und den Behandlungserfolg. Bestimmte Veränderungen der Haut – etwa neue Knoten, Verfärbungen oder nicht abheilende Wunden – sollten zeitnah fachärztlich abgeklärt werden.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309" y="5102185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Diese Präsentation gibt Ihnen einen Überblick über typische Warnzeichen, Risikofaktoren und die modernen Möglichkeiten der Diagnostik.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1719382"/>
            <a:ext cx="2208371" cy="407075"/>
          </a:xfrm>
          <a:prstGeom prst="roundRect">
            <a:avLst>
              <a:gd name="adj" fmla="val 63869"/>
            </a:avLst>
          </a:prstGeom>
          <a:solidFill>
            <a:srgbClr val="D4E9F7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8206" y="1836301"/>
            <a:ext cx="173236" cy="1732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48001" y="1784271"/>
            <a:ext cx="1688783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SEO &amp; METADATEN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58309" y="2213015"/>
            <a:ext cx="857333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Suchbegriffe &amp; Verschlagwortung</a:t>
            </a:r>
            <a:endParaRPr lang="en-US" sz="4450" dirty="0"/>
          </a:p>
        </p:txBody>
      </p:sp>
      <p:sp>
        <p:nvSpPr>
          <p:cNvPr id="6" name="Text 3"/>
          <p:cNvSpPr/>
          <p:nvPr/>
        </p:nvSpPr>
        <p:spPr>
          <a:xfrm>
            <a:off x="758309" y="3445550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Hauttumor im Gesicht erkennen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Symptome, Warnzeichen und Diagnostik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8309" y="435554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8309" y="4928354"/>
            <a:ext cx="629257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Wie erkennt man einen Hauttumor im Gesicht? Informieren Sie sich über typische Warnzeichen, Unterschiede zwischen gutartigen und bösartigen Veränderungen sowie moderne Diagnostik.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431048" y="3250644"/>
            <a:ext cx="6604754" cy="3259455"/>
          </a:xfrm>
          <a:prstGeom prst="roundRect">
            <a:avLst>
              <a:gd name="adj" fmla="val 15953"/>
            </a:avLst>
          </a:prstGeom>
          <a:solidFill>
            <a:srgbClr val="75BAE6"/>
          </a:solidFill>
          <a:ln/>
        </p:spPr>
      </p:sp>
      <p:sp>
        <p:nvSpPr>
          <p:cNvPr id="10" name="Text 7"/>
          <p:cNvSpPr/>
          <p:nvPr/>
        </p:nvSpPr>
        <p:spPr>
          <a:xfrm>
            <a:off x="7647623" y="346721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Tags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7647623" y="4040029"/>
            <a:ext cx="6171605" cy="2036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Hauttumor Gesicht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Hautkrebs Gesicht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Basaliom, Spinaliom, Melanom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Kopf-Hals-Tumor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Hautveränderung erkennen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973699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Einleitung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3011329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Hautveränderungen im Gesicht sind häufig und meist harmlos. Dennoch können sich hinter neu auftretenden oder sich verändernden Hautläsionen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bösartige Tumoren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verbergen.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8309" y="4295180"/>
            <a:ext cx="7627382" cy="1960602"/>
          </a:xfrm>
          <a:prstGeom prst="roundRect">
            <a:avLst>
              <a:gd name="adj" fmla="val 16576"/>
            </a:avLst>
          </a:prstGeom>
          <a:solidFill>
            <a:srgbClr val="BEDFF3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884" y="4627721"/>
            <a:ext cx="270748" cy="2165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2207" y="4565809"/>
            <a:ext cx="6706910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 das Gesicht regelmäßig der UV-Strahlung ausgesetzt ist, gehört es zu den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häufigsten Lokalisationen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für Hauttumoren. Eine frühzeitige Diagnose verbessert die Heilungschancen erheblich.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1279" y="664607"/>
            <a:ext cx="162520" cy="1625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55000" y="619839"/>
            <a:ext cx="1965246" cy="252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KAPITEL: TUMORARTEN</a:t>
            </a:r>
            <a:endParaRPr lang="en-US" sz="1250" dirty="0"/>
          </a:p>
        </p:txBody>
      </p:sp>
      <p:sp>
        <p:nvSpPr>
          <p:cNvPr id="4" name="Text 1"/>
          <p:cNvSpPr/>
          <p:nvPr/>
        </p:nvSpPr>
        <p:spPr>
          <a:xfrm>
            <a:off x="711279" y="1009055"/>
            <a:ext cx="9369743" cy="668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Welche Arten von Hauttumoren gibt es?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711279" y="1963460"/>
            <a:ext cx="13207841" cy="31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 Gesichtsbereich treten vor allem drei Tumorarten auf. Die häufigste Form ist das Basalzellkarzinom.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9" y="2707362"/>
            <a:ext cx="8411528" cy="47664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26203" y="3463171"/>
            <a:ext cx="4156948" cy="401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Basalzellkarzinom (Basaliom)</a:t>
            </a:r>
            <a:endParaRPr lang="en-US" sz="2500" dirty="0"/>
          </a:p>
        </p:txBody>
      </p:sp>
      <p:sp>
        <p:nvSpPr>
          <p:cNvPr id="8" name="Text 4"/>
          <p:cNvSpPr/>
          <p:nvPr/>
        </p:nvSpPr>
        <p:spPr>
          <a:xfrm>
            <a:off x="9626203" y="4054793"/>
            <a:ext cx="4300418" cy="2787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Häufigster Hauttumor</a:t>
            </a:r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überhaupt</a:t>
            </a:r>
            <a:endParaRPr lang="en-US" sz="1600" dirty="0"/>
          </a:p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Langsames, lokal begrenzte Wachstum</a:t>
            </a:r>
            <a:endParaRPr lang="en-US" sz="1600" dirty="0"/>
          </a:p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Bildet selten Metastasen</a:t>
            </a:r>
            <a:endParaRPr lang="en-US" sz="1600" dirty="0"/>
          </a:p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Oft perlmuttartig glänzende Oberfläche</a:t>
            </a:r>
            <a:endParaRPr lang="en-US" sz="1600" dirty="0"/>
          </a:p>
          <a:p>
            <a:pPr algn="l" marL="342900" indent="-342900">
              <a:lnSpc>
                <a:spcPts val="24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Kleine sichtbare Gefäße (Teleangiektasien)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52569" y="505539"/>
            <a:ext cx="126206" cy="1262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1878" y="481370"/>
            <a:ext cx="1526143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9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KAPITEL: TUMORARTEN</a:t>
            </a:r>
            <a:endParaRPr lang="en-US" sz="950" dirty="0"/>
          </a:p>
        </p:txBody>
      </p:sp>
      <p:sp>
        <p:nvSpPr>
          <p:cNvPr id="4" name="Text 1"/>
          <p:cNvSpPr/>
          <p:nvPr/>
        </p:nvSpPr>
        <p:spPr>
          <a:xfrm>
            <a:off x="552569" y="749260"/>
            <a:ext cx="6498669" cy="519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Plattenepithelkarzinom (Spinaliom)</a:t>
            </a:r>
            <a:endParaRPr lang="en-US" sz="3250" dirty="0"/>
          </a:p>
        </p:txBody>
      </p:sp>
      <p:sp>
        <p:nvSpPr>
          <p:cNvPr id="5" name="Text 2"/>
          <p:cNvSpPr/>
          <p:nvPr/>
        </p:nvSpPr>
        <p:spPr>
          <a:xfrm>
            <a:off x="552569" y="3477578"/>
            <a:ext cx="4483537" cy="1091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Das Plattenepithelkarzinom, auch Spinaliom genannt, ist der </a:t>
            </a:r>
            <a:pPr algn="l" indent="0" marL="0">
              <a:lnSpc>
                <a:spcPts val="1700"/>
              </a:lnSpc>
              <a:buNone/>
            </a:pP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zweithäufigste bösartige Hauttumor</a:t>
            </a:r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Es entsteht häufig auf chronisch sonnengeschädigter Haut und betrifft besonders ältere Patientinnen und Patienten.</a:t>
            </a:r>
            <a:endParaRPr lang="en-US" sz="12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774" y="1570553"/>
            <a:ext cx="8656558" cy="4905375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552569" y="6734770"/>
            <a:ext cx="4431744" cy="1126569"/>
          </a:xfrm>
          <a:prstGeom prst="roundRect">
            <a:avLst>
              <a:gd name="adj" fmla="val 9740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09" y="6734770"/>
            <a:ext cx="91440" cy="112656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01886" y="6915507"/>
            <a:ext cx="2077403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Entstehung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801886" y="7244120"/>
            <a:ext cx="4001691" cy="436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Auf chronisch UV-geschädigter Haut, oft aus Vorstufen (aktinische Keratosen)</a:t>
            </a:r>
            <a:endParaRPr lang="en-US" sz="1200" dirty="0"/>
          </a:p>
        </p:txBody>
      </p:sp>
      <p:sp>
        <p:nvSpPr>
          <p:cNvPr id="11" name="Shape 6"/>
          <p:cNvSpPr/>
          <p:nvPr/>
        </p:nvSpPr>
        <p:spPr>
          <a:xfrm>
            <a:off x="5099328" y="6734770"/>
            <a:ext cx="4431744" cy="1126569"/>
          </a:xfrm>
          <a:prstGeom prst="roundRect">
            <a:avLst>
              <a:gd name="adj" fmla="val 9740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468" y="6734770"/>
            <a:ext cx="91440" cy="112656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348645" y="6915507"/>
            <a:ext cx="2077403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Erscheinungsbild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5348645" y="7244120"/>
            <a:ext cx="4001691" cy="436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Verhärtete, schuppende oder krustige Hautveränderung</a:t>
            </a:r>
            <a:endParaRPr lang="en-US" sz="1200" dirty="0"/>
          </a:p>
        </p:txBody>
      </p:sp>
      <p:sp>
        <p:nvSpPr>
          <p:cNvPr id="15" name="Shape 9"/>
          <p:cNvSpPr/>
          <p:nvPr/>
        </p:nvSpPr>
        <p:spPr>
          <a:xfrm>
            <a:off x="9646087" y="6734770"/>
            <a:ext cx="4431744" cy="1126569"/>
          </a:xfrm>
          <a:prstGeom prst="roundRect">
            <a:avLst>
              <a:gd name="adj" fmla="val 9740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3227" y="6734770"/>
            <a:ext cx="91440" cy="112656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895403" y="6915507"/>
            <a:ext cx="2077403" cy="259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Risiko</a:t>
            </a:r>
            <a:endParaRPr lang="en-US" sz="1600" dirty="0"/>
          </a:p>
        </p:txBody>
      </p:sp>
      <p:sp>
        <p:nvSpPr>
          <p:cNvPr id="18" name="Text 11"/>
          <p:cNvSpPr/>
          <p:nvPr/>
        </p:nvSpPr>
        <p:spPr>
          <a:xfrm>
            <a:off x="9895403" y="7244120"/>
            <a:ext cx="4001691" cy="436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Kann im fortgeschrittenen Stadium Metastasen bilden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3871" y="448389"/>
            <a:ext cx="112871" cy="11287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3178" y="430292"/>
            <a:ext cx="1363504" cy="149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KAPITEL: TUMORARTEN</a:t>
            </a: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493871" y="658297"/>
            <a:ext cx="3713678" cy="464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Malignes Melanom</a:t>
            </a:r>
            <a:endParaRPr lang="en-US" sz="29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" y="1363623"/>
            <a:ext cx="4551045" cy="606802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96865" y="4211241"/>
            <a:ext cx="8747165" cy="372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Das maligne Melanom ist die </a:t>
            </a:r>
            <a:pPr algn="l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gefährlichste Form</a:t>
            </a:r>
            <a:pPr algn="l" indent="0" marL="0">
              <a:lnSpc>
                <a:spcPts val="1450"/>
              </a:lnSpc>
              <a:buNone/>
            </a:pPr>
            <a:r>
              <a:rPr lang="en-US" sz="11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des Hautkrebses und entsteht aus pigmentbildenden Zellen (Melanozyten).</a:t>
            </a:r>
            <a:endParaRPr lang="en-US" sz="1100" dirty="0"/>
          </a:p>
        </p:txBody>
      </p:sp>
      <p:sp>
        <p:nvSpPr>
          <p:cNvPr id="7" name="Shape 3"/>
          <p:cNvSpPr/>
          <p:nvPr/>
        </p:nvSpPr>
        <p:spPr>
          <a:xfrm>
            <a:off x="493871" y="7638336"/>
            <a:ext cx="4486275" cy="529590"/>
          </a:xfrm>
          <a:prstGeom prst="roundRect">
            <a:avLst>
              <a:gd name="adj" fmla="val 399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642580" y="7787045"/>
            <a:ext cx="238434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Unregelmäßige Form &amp; Farbe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5072063" y="7638336"/>
            <a:ext cx="4486275" cy="529590"/>
          </a:xfrm>
          <a:prstGeom prst="roundRect">
            <a:avLst>
              <a:gd name="adj" fmla="val 399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5220772" y="7787045"/>
            <a:ext cx="2396014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Schnelles Wachstum möglich</a:t>
            </a:r>
            <a:endParaRPr lang="en-US" sz="1450" dirty="0"/>
          </a:p>
        </p:txBody>
      </p:sp>
      <p:sp>
        <p:nvSpPr>
          <p:cNvPr id="11" name="Shape 7"/>
          <p:cNvSpPr/>
          <p:nvPr/>
        </p:nvSpPr>
        <p:spPr>
          <a:xfrm>
            <a:off x="9650254" y="7638336"/>
            <a:ext cx="4486275" cy="529590"/>
          </a:xfrm>
          <a:prstGeom prst="roundRect">
            <a:avLst>
              <a:gd name="adj" fmla="val 399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798963" y="7787045"/>
            <a:ext cx="2290286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Frühdiagnose entscheidend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41152"/>
            <a:ext cx="11462861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Warnzeichen – Wann sollte man aufmerksam werden?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58309" y="1559838"/>
            <a:ext cx="13113782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Folgende Veränderungen im Gesicht sollten zeitnah ärztlich abgeklärt werden: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106275"/>
            <a:ext cx="92035" cy="920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06793" y="2008465"/>
            <a:ext cx="2473404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Neue Hautveränderung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006793" y="2405063"/>
            <a:ext cx="12865298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Jede neu aufgetretene Läsion im Gesicht verdient Aufmerksamkeit</a:t>
            </a:r>
            <a:endParaRPr lang="en-US" sz="14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09" y="3088422"/>
            <a:ext cx="92035" cy="920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06793" y="2990612"/>
            <a:ext cx="4180999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Veränderung in Größe, Form oder Farbe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006793" y="3387209"/>
            <a:ext cx="12865298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Dynamische Veränderungen sind ein Alarmsignal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070568"/>
            <a:ext cx="92035" cy="9203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06793" y="3972758"/>
            <a:ext cx="2962037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Unregelmäßige Begrenzung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1006793" y="4369356"/>
            <a:ext cx="12865298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Ausgefranste oder unscharfe Ränder einer Hautveränderung</a:t>
            </a:r>
            <a:endParaRPr lang="en-US" sz="14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5052715"/>
            <a:ext cx="92035" cy="9203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06793" y="4954905"/>
            <a:ext cx="398240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Blutung, Nässen oder Krustenbildung</a:t>
            </a:r>
            <a:endParaRPr lang="en-US" sz="1900" dirty="0"/>
          </a:p>
        </p:txBody>
      </p:sp>
      <p:sp>
        <p:nvSpPr>
          <p:cNvPr id="15" name="Text 9"/>
          <p:cNvSpPr/>
          <p:nvPr/>
        </p:nvSpPr>
        <p:spPr>
          <a:xfrm>
            <a:off x="1006793" y="5351502"/>
            <a:ext cx="12865298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Wunden, die nicht abheilen, oder spontane Blutungen</a:t>
            </a:r>
            <a:endParaRPr lang="en-US" sz="14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6034861"/>
            <a:ext cx="92035" cy="9203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006793" y="5937052"/>
            <a:ext cx="3255764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Knoten oder verhärtete Areale</a:t>
            </a:r>
            <a:endParaRPr lang="en-US" sz="1900" dirty="0"/>
          </a:p>
        </p:txBody>
      </p:sp>
      <p:sp>
        <p:nvSpPr>
          <p:cNvPr id="18" name="Text 11"/>
          <p:cNvSpPr/>
          <p:nvPr/>
        </p:nvSpPr>
        <p:spPr>
          <a:xfrm>
            <a:off x="1006793" y="6333649"/>
            <a:ext cx="12865298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Tastbare Veränderungen unter der Hautoberfläche</a:t>
            </a:r>
            <a:endParaRPr lang="en-US" sz="1450" dirty="0"/>
          </a:p>
        </p:txBody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7017008"/>
            <a:ext cx="92035" cy="92035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1006793" y="6919198"/>
            <a:ext cx="3278743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Asymmetrischer Pigmentfleck</a:t>
            </a:r>
            <a:endParaRPr lang="en-US" sz="1900" dirty="0"/>
          </a:p>
        </p:txBody>
      </p:sp>
      <p:sp>
        <p:nvSpPr>
          <p:cNvPr id="21" name="Text 13"/>
          <p:cNvSpPr/>
          <p:nvPr/>
        </p:nvSpPr>
        <p:spPr>
          <a:xfrm>
            <a:off x="1006793" y="7315795"/>
            <a:ext cx="12865298" cy="2725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Ungleichmäßig geformte oder mehrfarbige Flecken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58309" y="613648"/>
            <a:ext cx="2035373" cy="279321"/>
          </a:xfrm>
          <a:prstGeom prst="roundRect">
            <a:avLst>
              <a:gd name="adj" fmla="val 69811"/>
            </a:avLst>
          </a:prstGeom>
          <a:solidFill>
            <a:srgbClr val="D4E9F7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55702" y="688300"/>
            <a:ext cx="129897" cy="1298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50488" y="662345"/>
            <a:ext cx="1645801" cy="181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SELBSTUNTERSUCHUNG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758309" y="941665"/>
            <a:ext cx="8474988" cy="534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Die ABCDE-Regel bei Pigmentveränderungen</a:t>
            </a:r>
            <a:endParaRPr lang="en-US" sz="3350" dirty="0"/>
          </a:p>
        </p:txBody>
      </p:sp>
      <p:sp>
        <p:nvSpPr>
          <p:cNvPr id="6" name="Text 3"/>
          <p:cNvSpPr/>
          <p:nvPr/>
        </p:nvSpPr>
        <p:spPr>
          <a:xfrm>
            <a:off x="758309" y="1659017"/>
            <a:ext cx="13113782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Zur Beurteilung pigmentierter Hautveränderungen dient die bewährte </a:t>
            </a:r>
            <a:pPr algn="l" indent="0" marL="0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ABCDE-Regel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12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023586"/>
            <a:ext cx="812483" cy="9748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692592" y="2185988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 – Asymmetrie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1692592" y="2526387"/>
            <a:ext cx="12179498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Ungleichmäßige Form</a:t>
            </a:r>
            <a:endParaRPr lang="en-US" sz="12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2998470"/>
            <a:ext cx="812483" cy="9748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692592" y="3160871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 – Begrenzung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1692592" y="3501271"/>
            <a:ext cx="12179498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Unscharfe, ausgefranste Ränder</a:t>
            </a:r>
            <a:endParaRPr lang="en-US" sz="12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3973354"/>
            <a:ext cx="812483" cy="97488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92592" y="4135755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 – Color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1692592" y="4476155"/>
            <a:ext cx="12179498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Mehrfarbig oder ungleichmäßig</a:t>
            </a:r>
            <a:endParaRPr lang="en-US" sz="1250" dirty="0"/>
          </a:p>
        </p:txBody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4948238"/>
            <a:ext cx="812483" cy="974884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692592" y="5110639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 – Durchmesser</a:t>
            </a:r>
            <a:endParaRPr lang="en-US" sz="1650" dirty="0"/>
          </a:p>
        </p:txBody>
      </p:sp>
      <p:sp>
        <p:nvSpPr>
          <p:cNvPr id="18" name="Text 11"/>
          <p:cNvSpPr/>
          <p:nvPr/>
        </p:nvSpPr>
        <p:spPr>
          <a:xfrm>
            <a:off x="1692592" y="5451038"/>
            <a:ext cx="12179498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Größer als 5 mm</a:t>
            </a:r>
            <a:endParaRPr lang="en-US" sz="1250" dirty="0"/>
          </a:p>
        </p:txBody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9" y="5923121"/>
            <a:ext cx="812483" cy="974884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1692592" y="6085523"/>
            <a:ext cx="2138005" cy="267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 – Entwicklung</a:t>
            </a:r>
            <a:endParaRPr lang="en-US" sz="1650" dirty="0"/>
          </a:p>
        </p:txBody>
      </p:sp>
      <p:sp>
        <p:nvSpPr>
          <p:cNvPr id="21" name="Text 13"/>
          <p:cNvSpPr/>
          <p:nvPr/>
        </p:nvSpPr>
        <p:spPr>
          <a:xfrm>
            <a:off x="1692592" y="6425922"/>
            <a:ext cx="12179498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Veränderung im Verlauf</a:t>
            </a:r>
            <a:endParaRPr lang="en-US" sz="1250" dirty="0"/>
          </a:p>
        </p:txBody>
      </p:sp>
      <p:sp>
        <p:nvSpPr>
          <p:cNvPr id="22" name="Shape 14"/>
          <p:cNvSpPr/>
          <p:nvPr/>
        </p:nvSpPr>
        <p:spPr>
          <a:xfrm>
            <a:off x="758309" y="7035046"/>
            <a:ext cx="13113782" cy="580787"/>
          </a:xfrm>
          <a:prstGeom prst="roundRect">
            <a:avLst>
              <a:gd name="adj" fmla="val 41968"/>
            </a:avLst>
          </a:prstGeom>
          <a:solidFill>
            <a:srgbClr val="BEDFF3"/>
          </a:solidFill>
          <a:ln/>
        </p:spPr>
      </p:sp>
      <p:pic>
        <p:nvPicPr>
          <p:cNvPr id="23" name="Image 6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710" y="7263527"/>
            <a:ext cx="203121" cy="162401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1286232" y="7197447"/>
            <a:ext cx="12423458" cy="2275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Treffen </a:t>
            </a:r>
            <a:pPr algn="l" indent="0" marL="0">
              <a:lnSpc>
                <a:spcPts val="175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mehrere Kriterien</a:t>
            </a:r>
            <a:pPr algn="l" indent="0" marL="0">
              <a:lnSpc>
                <a:spcPts val="175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zu, sollte zeitnah eine fachärztliche Untersuchung erfolgen.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2026-03-01T15:00:41Z</dcterms:created>
  <dcterms:modified xsi:type="dcterms:W3CDTF">2026-03-01T15:00:41Z</dcterms:modified>
</cp:coreProperties>
</file>