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14630400" cy="8229600"/>
  <p:notesSz cx="8229600" cy="14630400"/>
  <p:embeddedFontLst>
    <p:embeddedFont>
      <p:font typeface="Barlow"/>
      <p:regular r:id="rId19"/>
    </p:embeddedFont>
    <p:embeddedFont>
      <p:font typeface="Barlow"/>
      <p:regular r:id="rId20"/>
    </p:embeddedFont>
    <p:embeddedFont>
      <p:font typeface="Barlow"/>
      <p:regular r:id="rId21"/>
    </p:embeddedFont>
    <p:embeddedFont>
      <p:font typeface="Barlow"/>
      <p:regular r:id="rId22"/>
    </p:embeddedFont>
    <p:embeddedFont>
      <p:font typeface="Montserrat"/>
      <p:regular r:id="rId23"/>
    </p:embeddedFont>
    <p:embeddedFont>
      <p:font typeface="Montserrat"/>
      <p:regular r:id="rId24"/>
    </p:embeddedFont>
    <p:embeddedFont>
      <p:font typeface="Montserrat"/>
      <p:regular r:id="rId25"/>
    </p:embeddedFont>
    <p:embeddedFont>
      <p:font typeface="Montserrat"/>
      <p:regular r:id="rId26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9" Type="http://schemas.openxmlformats.org/officeDocument/2006/relationships/font" Target="fonts/font1.fntdata"/><Relationship Id="rId20" Type="http://schemas.openxmlformats.org/officeDocument/2006/relationships/font" Target="fonts/font2.fntdata"/><Relationship Id="rId21" Type="http://schemas.openxmlformats.org/officeDocument/2006/relationships/font" Target="fonts/font3.fntdata"/><Relationship Id="rId22" Type="http://schemas.openxmlformats.org/officeDocument/2006/relationships/font" Target="fonts/font4.fntdata"/><Relationship Id="rId23" Type="http://schemas.openxmlformats.org/officeDocument/2006/relationships/font" Target="fonts/font5.fntdata"/><Relationship Id="rId24" Type="http://schemas.openxmlformats.org/officeDocument/2006/relationships/font" Target="fonts/font6.fntdata"/><Relationship Id="rId25" Type="http://schemas.openxmlformats.org/officeDocument/2006/relationships/font" Target="fonts/font7.fntdata"/><Relationship Id="rId26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slideLayout" Target="../slideLayouts/slideLayout11.xml"/><Relationship Id="rId7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svg"/><Relationship Id="rId4" Type="http://schemas.openxmlformats.org/officeDocument/2006/relationships/image" Target="../media/image-11-4.png"/><Relationship Id="rId5" Type="http://schemas.openxmlformats.org/officeDocument/2006/relationships/image" Target="../media/image-11-5.png"/><Relationship Id="rId6" Type="http://schemas.openxmlformats.org/officeDocument/2006/relationships/image" Target="../media/image-11-6.svg"/><Relationship Id="rId7" Type="http://schemas.openxmlformats.org/officeDocument/2006/relationships/image" Target="../media/image-11-7.png"/><Relationship Id="rId8" Type="http://schemas.openxmlformats.org/officeDocument/2006/relationships/image" Target="../media/image-11-8.png"/><Relationship Id="rId9" Type="http://schemas.openxmlformats.org/officeDocument/2006/relationships/image" Target="../media/image-11-9.svg"/><Relationship Id="rId10" Type="http://schemas.openxmlformats.org/officeDocument/2006/relationships/image" Target="../media/image-11-10.png"/><Relationship Id="rId11" Type="http://schemas.openxmlformats.org/officeDocument/2006/relationships/image" Target="../media/image-11-11.png"/><Relationship Id="rId12" Type="http://schemas.openxmlformats.org/officeDocument/2006/relationships/image" Target="../media/image-11-12.svg"/><Relationship Id="rId13" Type="http://schemas.openxmlformats.org/officeDocument/2006/relationships/image" Target="../media/image-11-13.png"/><Relationship Id="rId14" Type="http://schemas.openxmlformats.org/officeDocument/2006/relationships/image" Target="../media/image-11-14.png"/><Relationship Id="rId15" Type="http://schemas.openxmlformats.org/officeDocument/2006/relationships/image" Target="../media/image-11-15.svg"/><Relationship Id="rId16" Type="http://schemas.openxmlformats.org/officeDocument/2006/relationships/image" Target="../media/image-11-16.png"/><Relationship Id="rId17" Type="http://schemas.openxmlformats.org/officeDocument/2006/relationships/slideLayout" Target="../slideLayouts/slideLayout12.xml"/><Relationship Id="rId18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image" Target="../media/image-3-9.svg"/><Relationship Id="rId10" Type="http://schemas.openxmlformats.org/officeDocument/2006/relationships/slideLayout" Target="../slideLayouts/slideLayout4.xml"/><Relationship Id="rId11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image" Target="../media/image-4-8.png"/><Relationship Id="rId9" Type="http://schemas.openxmlformats.org/officeDocument/2006/relationships/image" Target="../media/image-4-9.png"/><Relationship Id="rId10" Type="http://schemas.openxmlformats.org/officeDocument/2006/relationships/image" Target="../media/image-4-10.png"/><Relationship Id="rId11" Type="http://schemas.openxmlformats.org/officeDocument/2006/relationships/slideLayout" Target="../slideLayouts/slideLayout5.xml"/><Relationship Id="rId1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image" Target="../media/image-5-6.png"/><Relationship Id="rId7" Type="http://schemas.openxmlformats.org/officeDocument/2006/relationships/image" Target="../media/image-5-7.svg"/><Relationship Id="rId8" Type="http://schemas.openxmlformats.org/officeDocument/2006/relationships/image" Target="../media/image-5-8.png"/><Relationship Id="rId9" Type="http://schemas.openxmlformats.org/officeDocument/2006/relationships/image" Target="../media/image-5-9.svg"/><Relationship Id="rId10" Type="http://schemas.openxmlformats.org/officeDocument/2006/relationships/slideLayout" Target="../slideLayouts/slideLayout6.xml"/><Relationship Id="rId11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image" Target="../media/image-7-7.png"/><Relationship Id="rId8" Type="http://schemas.openxmlformats.org/officeDocument/2006/relationships/slideLayout" Target="../slideLayouts/slideLayout8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slideLayout" Target="../slideLayouts/slideLayout10.xml"/><Relationship Id="rId8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422571"/>
            <a:ext cx="5715000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Tinnitus – Was ist neu?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4460200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Moderne Diagnostik und aktuelle Therapieansätze aus HNO-Sicht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9460" y="345281"/>
            <a:ext cx="5081230" cy="413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Stressregulation als Therapiesäule</a:t>
            </a:r>
            <a:endParaRPr lang="en-US" sz="26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9460" y="949285"/>
            <a:ext cx="4613910" cy="61518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367218" y="3866436"/>
            <a:ext cx="8831223" cy="3174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Stress kann die Tinnitus-Wahrnehmung erheblich verstärken. Die </a:t>
            </a:r>
            <a:pPr algn="l" indent="0" marL="0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emotionale Bewertung</a:t>
            </a:r>
            <a:pPr algn="l" indent="0" marL="0">
              <a:lnSpc>
                <a:spcPts val="120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des Geräusches beeinflusst maßgeblich die individuelle Belastung.</a:t>
            </a:r>
            <a:endParaRPr lang="en-US" sz="9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60" y="7331333"/>
            <a:ext cx="62746" cy="6274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4953" y="7264718"/>
            <a:ext cx="1759387" cy="206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Entspannungsverfahren</a:t>
            </a:r>
            <a:endParaRPr lang="en-US" sz="1300" dirty="0"/>
          </a:p>
        </p:txBody>
      </p:sp>
      <p:sp>
        <p:nvSpPr>
          <p:cNvPr id="7" name="Text 3"/>
          <p:cNvSpPr/>
          <p:nvPr/>
        </p:nvSpPr>
        <p:spPr>
          <a:xfrm>
            <a:off x="574953" y="7514868"/>
            <a:ext cx="6694765" cy="158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Progressive Muskelrelaxation, Autogenes Training</a:t>
            </a:r>
            <a:endParaRPr lang="en-US" sz="9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682" y="7331333"/>
            <a:ext cx="62746" cy="6274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96175" y="7264718"/>
            <a:ext cx="1652230" cy="206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Schlafoptimierung</a:t>
            </a:r>
            <a:endParaRPr lang="en-US" sz="1300" dirty="0"/>
          </a:p>
        </p:txBody>
      </p:sp>
      <p:sp>
        <p:nvSpPr>
          <p:cNvPr id="10" name="Text 5"/>
          <p:cNvSpPr/>
          <p:nvPr/>
        </p:nvSpPr>
        <p:spPr>
          <a:xfrm>
            <a:off x="7496175" y="7514868"/>
            <a:ext cx="6694765" cy="158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Schlafhygiene und gezielte Interventionen</a:t>
            </a:r>
            <a:endParaRPr lang="en-US" sz="9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60" y="7885688"/>
            <a:ext cx="62746" cy="6274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74953" y="7819073"/>
            <a:ext cx="2129076" cy="206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Kognitive Verhaltenstherapie</a:t>
            </a:r>
            <a:endParaRPr lang="en-US" sz="1300" dirty="0"/>
          </a:p>
        </p:txBody>
      </p:sp>
      <p:sp>
        <p:nvSpPr>
          <p:cNvPr id="13" name="Text 7"/>
          <p:cNvSpPr/>
          <p:nvPr/>
        </p:nvSpPr>
        <p:spPr>
          <a:xfrm>
            <a:off x="574953" y="8069223"/>
            <a:ext cx="6694765" cy="158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Veränderung dysfunktionaler Bewertungsmuster</a:t>
            </a:r>
            <a:endParaRPr lang="en-US" sz="9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682" y="7885688"/>
            <a:ext cx="62746" cy="62746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7496175" y="7819073"/>
            <a:ext cx="2519243" cy="206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Achtsamkeitsbasierte Programme</a:t>
            </a:r>
            <a:endParaRPr lang="en-US" sz="1300" dirty="0"/>
          </a:p>
        </p:txBody>
      </p:sp>
      <p:sp>
        <p:nvSpPr>
          <p:cNvPr id="16" name="Text 9"/>
          <p:cNvSpPr/>
          <p:nvPr/>
        </p:nvSpPr>
        <p:spPr>
          <a:xfrm>
            <a:off x="7496175" y="8069223"/>
            <a:ext cx="6694765" cy="158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MBSR und ähnliche Konzepte zur Akzeptanz</a:t>
            </a:r>
            <a:endParaRPr lang="en-US" sz="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613529"/>
            <a:ext cx="8962906" cy="641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Wann sollte man ärztliche Hilfe suchen?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58309" y="1605796"/>
            <a:ext cx="13113782" cy="296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Nicht jeder Tinnitus ist harmlos. Eine </a:t>
            </a:r>
            <a:pPr algn="l" indent="0" marL="0">
              <a:lnSpc>
                <a:spcPts val="230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zeitnahe Abklärung</a:t>
            </a:r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ist besonders wichtig bei folgenden Warnsignalen: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758309" y="2099548"/>
            <a:ext cx="4254341" cy="2183963"/>
          </a:xfrm>
          <a:prstGeom prst="roundRect">
            <a:avLst>
              <a:gd name="adj" fmla="val 1339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0834" y="2302073"/>
            <a:ext cx="584954" cy="584954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688" y="2462927"/>
            <a:ext cx="263128" cy="2631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60834" y="3062407"/>
            <a:ext cx="2565678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Plötzliches Auftreten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960834" y="3488293"/>
            <a:ext cx="3849291" cy="592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Akuter Beginn ohne erkennbare Ursache</a:t>
            </a:r>
            <a:endParaRPr lang="en-US" sz="1500" dirty="0"/>
          </a:p>
        </p:txBody>
      </p:sp>
      <p:sp>
        <p:nvSpPr>
          <p:cNvPr id="9" name="Shape 5"/>
          <p:cNvSpPr/>
          <p:nvPr/>
        </p:nvSpPr>
        <p:spPr>
          <a:xfrm>
            <a:off x="5188029" y="2099548"/>
            <a:ext cx="4254341" cy="2183963"/>
          </a:xfrm>
          <a:prstGeom prst="roundRect">
            <a:avLst>
              <a:gd name="adj" fmla="val 1339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555" y="2302073"/>
            <a:ext cx="584954" cy="584954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1408" y="2462927"/>
            <a:ext cx="263128" cy="26312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390555" y="3062407"/>
            <a:ext cx="3148370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Gleichzeitige Hörminderung</a:t>
            </a:r>
            <a:endParaRPr lang="en-US" sz="2000" dirty="0"/>
          </a:p>
        </p:txBody>
      </p:sp>
      <p:sp>
        <p:nvSpPr>
          <p:cNvPr id="13" name="Text 7"/>
          <p:cNvSpPr/>
          <p:nvPr/>
        </p:nvSpPr>
        <p:spPr>
          <a:xfrm>
            <a:off x="5390555" y="3488293"/>
            <a:ext cx="3849291" cy="296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Hörsturz als mögliche Ursache</a:t>
            </a:r>
            <a:endParaRPr lang="en-US" sz="1500" dirty="0"/>
          </a:p>
        </p:txBody>
      </p:sp>
      <p:sp>
        <p:nvSpPr>
          <p:cNvPr id="14" name="Shape 8"/>
          <p:cNvSpPr/>
          <p:nvPr/>
        </p:nvSpPr>
        <p:spPr>
          <a:xfrm>
            <a:off x="9617750" y="2099548"/>
            <a:ext cx="4254341" cy="2183963"/>
          </a:xfrm>
          <a:prstGeom prst="roundRect">
            <a:avLst>
              <a:gd name="adj" fmla="val 1339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0275" y="2302073"/>
            <a:ext cx="584954" cy="584954"/>
          </a:xfrm>
          <a:prstGeom prst="rect">
            <a:avLst/>
          </a:prstGeom>
        </p:spPr>
      </p:pic>
      <p:pic>
        <p:nvPicPr>
          <p:cNvPr id="16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81128" y="2462927"/>
            <a:ext cx="263128" cy="263128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820275" y="3062407"/>
            <a:ext cx="2737485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Einseitige Beschwerden</a:t>
            </a:r>
            <a:endParaRPr lang="en-US" sz="2000" dirty="0"/>
          </a:p>
        </p:txBody>
      </p:sp>
      <p:sp>
        <p:nvSpPr>
          <p:cNvPr id="18" name="Text 10"/>
          <p:cNvSpPr/>
          <p:nvPr/>
        </p:nvSpPr>
        <p:spPr>
          <a:xfrm>
            <a:off x="9820275" y="3488293"/>
            <a:ext cx="3849291" cy="296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Ausschluss struktureller Pathologien</a:t>
            </a:r>
            <a:endParaRPr lang="en-US" sz="1500" dirty="0"/>
          </a:p>
        </p:txBody>
      </p:sp>
      <p:sp>
        <p:nvSpPr>
          <p:cNvPr id="19" name="Shape 11"/>
          <p:cNvSpPr/>
          <p:nvPr/>
        </p:nvSpPr>
        <p:spPr>
          <a:xfrm>
            <a:off x="758309" y="4458891"/>
            <a:ext cx="6469142" cy="1887617"/>
          </a:xfrm>
          <a:prstGeom prst="roundRect">
            <a:avLst>
              <a:gd name="adj" fmla="val 1549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20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0834" y="4661416"/>
            <a:ext cx="584954" cy="584954"/>
          </a:xfrm>
          <a:prstGeom prst="rect">
            <a:avLst/>
          </a:prstGeom>
        </p:spPr>
      </p:pic>
      <p:pic>
        <p:nvPicPr>
          <p:cNvPr id="21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1688" y="4822269"/>
            <a:ext cx="263128" cy="263128"/>
          </a:xfrm>
          <a:prstGeom prst="rect">
            <a:avLst/>
          </a:prstGeom>
        </p:spPr>
      </p:pic>
      <p:sp>
        <p:nvSpPr>
          <p:cNvPr id="22" name="Text 12"/>
          <p:cNvSpPr/>
          <p:nvPr/>
        </p:nvSpPr>
        <p:spPr>
          <a:xfrm>
            <a:off x="960834" y="5421749"/>
            <a:ext cx="2565678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Schwindel</a:t>
            </a:r>
            <a:endParaRPr lang="en-US" sz="2000" dirty="0"/>
          </a:p>
        </p:txBody>
      </p:sp>
      <p:sp>
        <p:nvSpPr>
          <p:cNvPr id="23" name="Text 13"/>
          <p:cNvSpPr/>
          <p:nvPr/>
        </p:nvSpPr>
        <p:spPr>
          <a:xfrm>
            <a:off x="960834" y="5847636"/>
            <a:ext cx="6064091" cy="296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Hinweis auf vestibuläre Beteiligung</a:t>
            </a:r>
            <a:endParaRPr lang="en-US" sz="1500" dirty="0"/>
          </a:p>
        </p:txBody>
      </p:sp>
      <p:sp>
        <p:nvSpPr>
          <p:cNvPr id="24" name="Shape 14"/>
          <p:cNvSpPr/>
          <p:nvPr/>
        </p:nvSpPr>
        <p:spPr>
          <a:xfrm>
            <a:off x="7402830" y="4458891"/>
            <a:ext cx="6469261" cy="1887617"/>
          </a:xfrm>
          <a:prstGeom prst="roundRect">
            <a:avLst>
              <a:gd name="adj" fmla="val 1549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25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05355" y="4661416"/>
            <a:ext cx="584954" cy="584954"/>
          </a:xfrm>
          <a:prstGeom prst="rect">
            <a:avLst/>
          </a:prstGeom>
        </p:spPr>
      </p:pic>
      <p:pic>
        <p:nvPicPr>
          <p:cNvPr id="26" name="Image 9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66209" y="4822269"/>
            <a:ext cx="263128" cy="263128"/>
          </a:xfrm>
          <a:prstGeom prst="rect">
            <a:avLst/>
          </a:prstGeom>
        </p:spPr>
      </p:pic>
      <p:sp>
        <p:nvSpPr>
          <p:cNvPr id="27" name="Text 15"/>
          <p:cNvSpPr/>
          <p:nvPr/>
        </p:nvSpPr>
        <p:spPr>
          <a:xfrm>
            <a:off x="7605355" y="5421749"/>
            <a:ext cx="2980611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Pulsierendes Ohrgeräusch</a:t>
            </a:r>
            <a:endParaRPr lang="en-US" sz="2000" dirty="0"/>
          </a:p>
        </p:txBody>
      </p:sp>
      <p:sp>
        <p:nvSpPr>
          <p:cNvPr id="28" name="Text 16"/>
          <p:cNvSpPr/>
          <p:nvPr/>
        </p:nvSpPr>
        <p:spPr>
          <a:xfrm>
            <a:off x="7605355" y="5847636"/>
            <a:ext cx="6064210" cy="296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Abklärung vaskulärer Ursachen erforderlich</a:t>
            </a:r>
            <a:endParaRPr lang="en-US" sz="1500" dirty="0"/>
          </a:p>
        </p:txBody>
      </p:sp>
      <p:sp>
        <p:nvSpPr>
          <p:cNvPr id="29" name="Shape 17"/>
          <p:cNvSpPr/>
          <p:nvPr/>
        </p:nvSpPr>
        <p:spPr>
          <a:xfrm>
            <a:off x="758309" y="6543913"/>
            <a:ext cx="13113782" cy="1072039"/>
          </a:xfrm>
          <a:prstGeom prst="roundRect">
            <a:avLst>
              <a:gd name="adj" fmla="val 27284"/>
            </a:avLst>
          </a:prstGeom>
          <a:solidFill>
            <a:srgbClr val="BEDFF3"/>
          </a:solidFill>
          <a:ln/>
        </p:spPr>
      </p:sp>
      <p:pic>
        <p:nvPicPr>
          <p:cNvPr id="30" name="Image 10" descr="preencoded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3214" y="6830258"/>
            <a:ext cx="243721" cy="194905"/>
          </a:xfrm>
          <a:prstGeom prst="rect">
            <a:avLst/>
          </a:prstGeom>
        </p:spPr>
      </p:pic>
      <p:sp>
        <p:nvSpPr>
          <p:cNvPr id="31" name="Text 18"/>
          <p:cNvSpPr/>
          <p:nvPr/>
        </p:nvSpPr>
        <p:spPr>
          <a:xfrm>
            <a:off x="1391841" y="6767989"/>
            <a:ext cx="12285345" cy="592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Differenzialdiagnosen müssen ausgeschlossen werden</a:t>
            </a:r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– darunter Akustikusneurinom, Gefäßmalformationen und Mittelohrerkrankungen.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58309" y="642104"/>
            <a:ext cx="1745218" cy="303490"/>
          </a:xfrm>
          <a:prstGeom prst="roundRect">
            <a:avLst>
              <a:gd name="adj" fmla="val 68535"/>
            </a:avLst>
          </a:prstGeom>
          <a:solidFill>
            <a:srgbClr val="D4E9F7"/>
          </a:solidFill>
          <a:ln/>
        </p:spPr>
      </p:sp>
      <p:sp>
        <p:nvSpPr>
          <p:cNvPr id="4" name="Text 1"/>
          <p:cNvSpPr/>
          <p:nvPr/>
        </p:nvSpPr>
        <p:spPr>
          <a:xfrm>
            <a:off x="862251" y="694015"/>
            <a:ext cx="1537335" cy="199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ZUSAMMENFASSUNG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758309" y="1000958"/>
            <a:ext cx="7627382" cy="1140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Tinnitus – Ein Zusammenspiel verstehen und behandeln</a:t>
            </a:r>
            <a:endParaRPr lang="en-US" sz="3550" dirty="0"/>
          </a:p>
        </p:txBody>
      </p:sp>
      <p:sp>
        <p:nvSpPr>
          <p:cNvPr id="6" name="Text 3"/>
          <p:cNvSpPr/>
          <p:nvPr/>
        </p:nvSpPr>
        <p:spPr>
          <a:xfrm>
            <a:off x="758309" y="2348984"/>
            <a:ext cx="7627382" cy="7486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Moderne HNO-Medizin betrachtet Tinnitus als komplexes Zusammenspiel von </a:t>
            </a:r>
            <a:pPr algn="l" indent="0" marL="0">
              <a:lnSpc>
                <a:spcPts val="1950"/>
              </a:lnSpc>
              <a:buNone/>
            </a:pPr>
            <a:r>
              <a:rPr lang="en-US" sz="13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Innenohr, zentralem Nervensystem und psychischer Verarbeitung</a:t>
            </a:r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Eine individuelle Diagnostik ist entscheidend.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758309" y="3253621"/>
            <a:ext cx="7627382" cy="979527"/>
          </a:xfrm>
          <a:prstGeom prst="roundRect">
            <a:avLst>
              <a:gd name="adj" fmla="val 4246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39165" y="3434477"/>
            <a:ext cx="2280642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Hörrehabilitation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939165" y="3802737"/>
            <a:ext cx="7265670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Hörgeräte und Noiser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758309" y="4371737"/>
            <a:ext cx="7627382" cy="979527"/>
          </a:xfrm>
          <a:prstGeom prst="roundRect">
            <a:avLst>
              <a:gd name="adj" fmla="val 4246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39165" y="4552593"/>
            <a:ext cx="2280642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Geräuschtherapie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939165" y="4920853"/>
            <a:ext cx="7265670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TRT und Klangumgebung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758309" y="5489853"/>
            <a:ext cx="7627382" cy="979527"/>
          </a:xfrm>
          <a:prstGeom prst="roundRect">
            <a:avLst>
              <a:gd name="adj" fmla="val 4246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39165" y="5670709"/>
            <a:ext cx="2280642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Neuromodulation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939165" y="6038969"/>
            <a:ext cx="7265670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TMS, bimodale Stimulation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758309" y="6607969"/>
            <a:ext cx="7627382" cy="979527"/>
          </a:xfrm>
          <a:prstGeom prst="roundRect">
            <a:avLst>
              <a:gd name="adj" fmla="val 4246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39165" y="6788825"/>
            <a:ext cx="2280642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Stressregulation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939165" y="7157085"/>
            <a:ext cx="7265670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Entspannung, KVT, Achtsamkeit</a:t>
            </a:r>
            <a:endParaRPr lang="en-US" sz="1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98183" y="553283"/>
            <a:ext cx="964406" cy="340876"/>
          </a:xfrm>
          <a:prstGeom prst="roundRect">
            <a:avLst>
              <a:gd name="adj" fmla="val 66714"/>
            </a:avLst>
          </a:prstGeom>
          <a:solidFill>
            <a:srgbClr val="D4E9F7"/>
          </a:solidFill>
          <a:ln/>
        </p:spPr>
      </p:sp>
      <p:sp>
        <p:nvSpPr>
          <p:cNvPr id="3" name="Text 1"/>
          <p:cNvSpPr/>
          <p:nvPr/>
        </p:nvSpPr>
        <p:spPr>
          <a:xfrm>
            <a:off x="811887" y="610076"/>
            <a:ext cx="736997" cy="227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KAPITEL 1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1757243" y="610076"/>
            <a:ext cx="1132642" cy="227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GRUNDLAGEN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698183" y="960358"/>
            <a:ext cx="4987052" cy="623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Was ist Tinnitus?</a:t>
            </a:r>
            <a:endParaRPr lang="en-US" sz="3900" dirty="0"/>
          </a:p>
        </p:txBody>
      </p:sp>
      <p:sp>
        <p:nvSpPr>
          <p:cNvPr id="6" name="Text 4"/>
          <p:cNvSpPr/>
          <p:nvPr/>
        </p:nvSpPr>
        <p:spPr>
          <a:xfrm>
            <a:off x="698183" y="2737128"/>
            <a:ext cx="4331375" cy="1421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Tinnitus bezeichnet die Wahrnehmung von Geräuschen wie Pfeifen, Rauschen oder Summen – </a:t>
            </a:r>
            <a:pPr algn="l" indent="0" marL="0">
              <a:lnSpc>
                <a:spcPts val="220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ohne dass eine äußere Schallquelle vorhanden ist</a:t>
            </a:r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Betroffen sind Millionen von Menschen weltweit.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698183" y="4307205"/>
            <a:ext cx="4331375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Unterschieden wird zwischen: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698183" y="4740473"/>
            <a:ext cx="4331375" cy="11947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Akuter Tinnitus</a:t>
            </a:r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– Dauer unter 3 Monaten, oft gut behandelbar</a:t>
            </a:r>
            <a:endParaRPr lang="en-US" sz="145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Chronischer Tinnitus</a:t>
            </a:r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– erfordert meist ein multimodales Therapiekonzept</a:t>
            </a:r>
            <a:endParaRPr lang="en-US" sz="145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99378" y="2018824"/>
            <a:ext cx="8018264" cy="4543663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698183" y="6935391"/>
            <a:ext cx="13234035" cy="740926"/>
          </a:xfrm>
          <a:prstGeom prst="roundRect">
            <a:avLst>
              <a:gd name="adj" fmla="val 38366"/>
            </a:avLst>
          </a:prstGeom>
          <a:solidFill>
            <a:srgbClr val="BEDFF3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11" y="7211973"/>
            <a:ext cx="236815" cy="189428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1313855" y="7148393"/>
            <a:ext cx="12428934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Tinnitus ist ein </a:t>
            </a:r>
            <a:pPr algn="l" indent="0" marL="0">
              <a:lnSpc>
                <a:spcPts val="22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Symptom</a:t>
            </a:r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– keine eigenständige Erkrankung. Die Ursachensuche ist daher entscheidend für die Therapie.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921068"/>
            <a:ext cx="1138714" cy="407075"/>
          </a:xfrm>
          <a:prstGeom prst="roundRect">
            <a:avLst>
              <a:gd name="adj" fmla="val 63869"/>
            </a:avLst>
          </a:prstGeom>
          <a:solidFill>
            <a:srgbClr val="D4E9F7"/>
          </a:solidFill>
          <a:ln/>
        </p:spPr>
      </p:sp>
      <p:sp>
        <p:nvSpPr>
          <p:cNvPr id="3" name="Text 1"/>
          <p:cNvSpPr/>
          <p:nvPr/>
        </p:nvSpPr>
        <p:spPr>
          <a:xfrm>
            <a:off x="888206" y="985957"/>
            <a:ext cx="878919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KAPITEL 2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2005251" y="985957"/>
            <a:ext cx="1160859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FORSCHUNG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758309" y="1414701"/>
            <a:ext cx="9496901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Neue Erkenntnisse aus der Forschung</a:t>
            </a:r>
            <a:endParaRPr lang="en-US" sz="4450" dirty="0"/>
          </a:p>
        </p:txBody>
      </p:sp>
      <p:sp>
        <p:nvSpPr>
          <p:cNvPr id="6" name="Text 4"/>
          <p:cNvSpPr/>
          <p:nvPr/>
        </p:nvSpPr>
        <p:spPr>
          <a:xfrm>
            <a:off x="758309" y="2452330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Früher galt Tinnitus hauptsächlich als Problem des Innenohrs. Das Verständnis hat sich grundlegend gewandelt: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758309" y="3042761"/>
            <a:ext cx="4226838" cy="2841188"/>
          </a:xfrm>
          <a:prstGeom prst="roundRect">
            <a:avLst>
              <a:gd name="adj" fmla="val 1143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2504" y="3266956"/>
            <a:ext cx="649962" cy="649962"/>
          </a:xfrm>
          <a:prstGeom prst="rect">
            <a:avLst/>
          </a:prstGeom>
        </p:spPr>
      </p:pic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1217" y="3445669"/>
            <a:ext cx="292418" cy="29241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82504" y="4133493"/>
            <a:ext cx="319504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Zentrale Hörverarbeitung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982504" y="4619625"/>
            <a:ext cx="377844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Hörverarbeitungszentren im Gehirn sind aktiv an der Tinnitus-Entstehung beteiligt.</a:t>
            </a:r>
            <a:endParaRPr lang="en-US" sz="1700" dirty="0"/>
          </a:p>
        </p:txBody>
      </p:sp>
      <p:sp>
        <p:nvSpPr>
          <p:cNvPr id="12" name="Shape 8"/>
          <p:cNvSpPr/>
          <p:nvPr/>
        </p:nvSpPr>
        <p:spPr>
          <a:xfrm>
            <a:off x="5201722" y="3042761"/>
            <a:ext cx="4226838" cy="2841188"/>
          </a:xfrm>
          <a:prstGeom prst="roundRect">
            <a:avLst>
              <a:gd name="adj" fmla="val 1143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916" y="3266956"/>
            <a:ext cx="649962" cy="649962"/>
          </a:xfrm>
          <a:prstGeom prst="rect">
            <a:avLst/>
          </a:prstGeom>
        </p:spPr>
      </p:pic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04629" y="3445669"/>
            <a:ext cx="292418" cy="292418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5425916" y="413349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Stress &amp; Emotion</a:t>
            </a:r>
            <a:endParaRPr lang="en-US" sz="2200" dirty="0"/>
          </a:p>
        </p:txBody>
      </p:sp>
      <p:sp>
        <p:nvSpPr>
          <p:cNvPr id="16" name="Text 10"/>
          <p:cNvSpPr/>
          <p:nvPr/>
        </p:nvSpPr>
        <p:spPr>
          <a:xfrm>
            <a:off x="5425916" y="4619625"/>
            <a:ext cx="377844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Emotionale Verarbeitung und Stresslevel beeinflussen die Wahrnehmung erheblich.</a:t>
            </a:r>
            <a:endParaRPr lang="en-US" sz="1700" dirty="0"/>
          </a:p>
        </p:txBody>
      </p:sp>
      <p:sp>
        <p:nvSpPr>
          <p:cNvPr id="17" name="Shape 11"/>
          <p:cNvSpPr/>
          <p:nvPr/>
        </p:nvSpPr>
        <p:spPr>
          <a:xfrm>
            <a:off x="9645134" y="3042761"/>
            <a:ext cx="4226957" cy="2841188"/>
          </a:xfrm>
          <a:prstGeom prst="roundRect">
            <a:avLst>
              <a:gd name="adj" fmla="val 1143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8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9329" y="3266956"/>
            <a:ext cx="649962" cy="649962"/>
          </a:xfrm>
          <a:prstGeom prst="rect">
            <a:avLst/>
          </a:prstGeom>
        </p:spPr>
      </p:pic>
      <p:pic>
        <p:nvPicPr>
          <p:cNvPr id="19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48042" y="3445669"/>
            <a:ext cx="292418" cy="292418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9869329" y="4133493"/>
            <a:ext cx="292822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Hörverlust als Auslöser</a:t>
            </a:r>
            <a:endParaRPr lang="en-US" sz="2200" dirty="0"/>
          </a:p>
        </p:txBody>
      </p:sp>
      <p:sp>
        <p:nvSpPr>
          <p:cNvPr id="21" name="Text 13"/>
          <p:cNvSpPr/>
          <p:nvPr/>
        </p:nvSpPr>
        <p:spPr>
          <a:xfrm>
            <a:off x="9869329" y="4619625"/>
            <a:ext cx="377856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Das Gehirn kompensiert fehlende Hörinformation und erzeugt so Phantomgeräusche.</a:t>
            </a:r>
            <a:endParaRPr lang="en-US" sz="1700" dirty="0"/>
          </a:p>
        </p:txBody>
      </p:sp>
      <p:sp>
        <p:nvSpPr>
          <p:cNvPr id="22" name="Text 14"/>
          <p:cNvSpPr/>
          <p:nvPr/>
        </p:nvSpPr>
        <p:spPr>
          <a:xfrm>
            <a:off x="1083231" y="6371392"/>
            <a:ext cx="1278886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Tinnitus wird heute als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neuroplastisches Phänomen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verstanden – ein Zusammenspiel von peripherem und zentralem Nervensystem.</a:t>
            </a:r>
            <a:endParaRPr lang="en-US" sz="1700" dirty="0"/>
          </a:p>
        </p:txBody>
      </p:sp>
      <p:sp>
        <p:nvSpPr>
          <p:cNvPr id="23" name="Shape 15"/>
          <p:cNvSpPr/>
          <p:nvPr/>
        </p:nvSpPr>
        <p:spPr>
          <a:xfrm>
            <a:off x="758309" y="6127671"/>
            <a:ext cx="30480" cy="1180862"/>
          </a:xfrm>
          <a:prstGeom prst="rect">
            <a:avLst/>
          </a:prstGeom>
          <a:solidFill>
            <a:srgbClr val="75BAE6"/>
          </a:solidFill>
          <a:ln/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652462"/>
            <a:ext cx="1137999" cy="407075"/>
          </a:xfrm>
          <a:prstGeom prst="roundRect">
            <a:avLst>
              <a:gd name="adj" fmla="val 63869"/>
            </a:avLst>
          </a:prstGeom>
          <a:solidFill>
            <a:srgbClr val="D4E9F7"/>
          </a:solidFill>
          <a:ln/>
        </p:spPr>
      </p:sp>
      <p:sp>
        <p:nvSpPr>
          <p:cNvPr id="3" name="Text 1"/>
          <p:cNvSpPr/>
          <p:nvPr/>
        </p:nvSpPr>
        <p:spPr>
          <a:xfrm>
            <a:off x="888206" y="717352"/>
            <a:ext cx="878205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KAPITEL 3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2004536" y="717352"/>
            <a:ext cx="1117759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DIAGNOSTIK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758309" y="1146096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Moderne Diagnostik</a:t>
            </a:r>
            <a:endParaRPr lang="en-US" sz="4450" dirty="0"/>
          </a:p>
        </p:txBody>
      </p:sp>
      <p:sp>
        <p:nvSpPr>
          <p:cNvPr id="6" name="Text 4"/>
          <p:cNvSpPr/>
          <p:nvPr/>
        </p:nvSpPr>
        <p:spPr>
          <a:xfrm>
            <a:off x="758309" y="2183725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Eine differenzierte HNO-Diagnostik ist die Grundlage jeder erfolgreichen Therapie. Ziel ist es,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behandelbare Auslöser frühzeitig zu erkennen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758309" y="3445788"/>
            <a:ext cx="4226838" cy="1968222"/>
          </a:xfrm>
          <a:prstGeom prst="roundRect">
            <a:avLst>
              <a:gd name="adj" fmla="val 7433"/>
            </a:avLst>
          </a:prstGeom>
          <a:solidFill>
            <a:srgbClr val="FFFFFF"/>
          </a:solidFill>
          <a:ln/>
        </p:spPr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3415308"/>
            <a:ext cx="4226838" cy="121920"/>
          </a:xfrm>
          <a:prstGeom prst="rect">
            <a:avLst/>
          </a:prstGeom>
        </p:spPr>
      </p:pic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687" y="3120866"/>
            <a:ext cx="649962" cy="64996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2741712" y="3283387"/>
            <a:ext cx="259913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2000" dirty="0"/>
          </a:p>
        </p:txBody>
      </p:sp>
      <p:sp>
        <p:nvSpPr>
          <p:cNvPr id="11" name="Text 7"/>
          <p:cNvSpPr/>
          <p:nvPr/>
        </p:nvSpPr>
        <p:spPr>
          <a:xfrm>
            <a:off x="1005364" y="398740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Audiometrie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1005364" y="4473535"/>
            <a:ext cx="373272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Tonaudiogramm inkl. Hochfrequenz-Hörtest</a:t>
            </a:r>
            <a:endParaRPr lang="en-US" sz="1700" dirty="0"/>
          </a:p>
        </p:txBody>
      </p:sp>
      <p:sp>
        <p:nvSpPr>
          <p:cNvPr id="13" name="Shape 9"/>
          <p:cNvSpPr/>
          <p:nvPr/>
        </p:nvSpPr>
        <p:spPr>
          <a:xfrm>
            <a:off x="5201722" y="3445788"/>
            <a:ext cx="4226838" cy="1968222"/>
          </a:xfrm>
          <a:prstGeom prst="roundRect">
            <a:avLst>
              <a:gd name="adj" fmla="val 7433"/>
            </a:avLst>
          </a:prstGeom>
          <a:solidFill>
            <a:srgbClr val="FFFFFF"/>
          </a:solidFill>
          <a:ln/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722" y="3415308"/>
            <a:ext cx="4226838" cy="121920"/>
          </a:xfrm>
          <a:prstGeom prst="rect">
            <a:avLst/>
          </a:prstGeom>
        </p:spPr>
      </p:pic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100" y="3120866"/>
            <a:ext cx="649962" cy="649962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185124" y="3283387"/>
            <a:ext cx="259913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2000" dirty="0"/>
          </a:p>
        </p:txBody>
      </p:sp>
      <p:sp>
        <p:nvSpPr>
          <p:cNvPr id="17" name="Text 11"/>
          <p:cNvSpPr/>
          <p:nvPr/>
        </p:nvSpPr>
        <p:spPr>
          <a:xfrm>
            <a:off x="5448776" y="398740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Tympanometrie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5448776" y="4473535"/>
            <a:ext cx="373272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Überprüfung der Mittelohrfunktion</a:t>
            </a:r>
            <a:endParaRPr lang="en-US" sz="1700" dirty="0"/>
          </a:p>
        </p:txBody>
      </p:sp>
      <p:sp>
        <p:nvSpPr>
          <p:cNvPr id="19" name="Shape 13"/>
          <p:cNvSpPr/>
          <p:nvPr/>
        </p:nvSpPr>
        <p:spPr>
          <a:xfrm>
            <a:off x="9645134" y="3445788"/>
            <a:ext cx="4226957" cy="1968222"/>
          </a:xfrm>
          <a:prstGeom prst="roundRect">
            <a:avLst>
              <a:gd name="adj" fmla="val 7433"/>
            </a:avLst>
          </a:prstGeom>
          <a:solidFill>
            <a:srgbClr val="FFFFFF"/>
          </a:solidFill>
          <a:ln/>
        </p:spPr>
      </p:sp>
      <p:pic>
        <p:nvPicPr>
          <p:cNvPr id="20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134" y="3415308"/>
            <a:ext cx="4226957" cy="121920"/>
          </a:xfrm>
          <a:prstGeom prst="rect">
            <a:avLst/>
          </a:prstGeom>
        </p:spPr>
      </p:pic>
      <p:pic>
        <p:nvPicPr>
          <p:cNvPr id="21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3631" y="3120866"/>
            <a:ext cx="649962" cy="649962"/>
          </a:xfrm>
          <a:prstGeom prst="rect">
            <a:avLst/>
          </a:prstGeom>
        </p:spPr>
      </p:pic>
      <p:sp>
        <p:nvSpPr>
          <p:cNvPr id="22" name="Text 14"/>
          <p:cNvSpPr/>
          <p:nvPr/>
        </p:nvSpPr>
        <p:spPr>
          <a:xfrm>
            <a:off x="11628656" y="3283387"/>
            <a:ext cx="259913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2000" dirty="0"/>
          </a:p>
        </p:txBody>
      </p:sp>
      <p:sp>
        <p:nvSpPr>
          <p:cNvPr id="23" name="Text 15"/>
          <p:cNvSpPr/>
          <p:nvPr/>
        </p:nvSpPr>
        <p:spPr>
          <a:xfrm>
            <a:off x="9892189" y="398740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OAE-Messung</a:t>
            </a:r>
            <a:endParaRPr lang="en-US" sz="2200" dirty="0"/>
          </a:p>
        </p:txBody>
      </p:sp>
      <p:sp>
        <p:nvSpPr>
          <p:cNvPr id="24" name="Text 16"/>
          <p:cNvSpPr/>
          <p:nvPr/>
        </p:nvSpPr>
        <p:spPr>
          <a:xfrm>
            <a:off x="9892189" y="4473535"/>
            <a:ext cx="3732848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Funktion der äußeren Haarzellen</a:t>
            </a:r>
            <a:endParaRPr lang="en-US" sz="1700" dirty="0"/>
          </a:p>
        </p:txBody>
      </p:sp>
      <p:sp>
        <p:nvSpPr>
          <p:cNvPr id="25" name="Shape 17"/>
          <p:cNvSpPr/>
          <p:nvPr/>
        </p:nvSpPr>
        <p:spPr>
          <a:xfrm>
            <a:off x="758309" y="5955506"/>
            <a:ext cx="6448544" cy="1621512"/>
          </a:xfrm>
          <a:prstGeom prst="roundRect">
            <a:avLst>
              <a:gd name="adj" fmla="val 9023"/>
            </a:avLst>
          </a:prstGeom>
          <a:solidFill>
            <a:srgbClr val="FFFFFF"/>
          </a:solidFill>
          <a:ln/>
        </p:spPr>
      </p:sp>
      <p:pic>
        <p:nvPicPr>
          <p:cNvPr id="26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09" y="5925026"/>
            <a:ext cx="6448544" cy="121920"/>
          </a:xfrm>
          <a:prstGeom prst="rect">
            <a:avLst/>
          </a:prstGeom>
        </p:spPr>
      </p:pic>
      <p:pic>
        <p:nvPicPr>
          <p:cNvPr id="27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540" y="5630585"/>
            <a:ext cx="649962" cy="649962"/>
          </a:xfrm>
          <a:prstGeom prst="rect">
            <a:avLst/>
          </a:prstGeom>
        </p:spPr>
      </p:pic>
      <p:sp>
        <p:nvSpPr>
          <p:cNvPr id="28" name="Text 18"/>
          <p:cNvSpPr/>
          <p:nvPr/>
        </p:nvSpPr>
        <p:spPr>
          <a:xfrm>
            <a:off x="3852565" y="5793105"/>
            <a:ext cx="259913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4</a:t>
            </a:r>
            <a:endParaRPr lang="en-US" sz="2000" dirty="0"/>
          </a:p>
        </p:txBody>
      </p:sp>
      <p:sp>
        <p:nvSpPr>
          <p:cNvPr id="29" name="Text 19"/>
          <p:cNvSpPr/>
          <p:nvPr/>
        </p:nvSpPr>
        <p:spPr>
          <a:xfrm>
            <a:off x="1005364" y="649712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BERA</a:t>
            </a:r>
            <a:endParaRPr lang="en-US" sz="2200" dirty="0"/>
          </a:p>
        </p:txBody>
      </p:sp>
      <p:sp>
        <p:nvSpPr>
          <p:cNvPr id="30" name="Text 20"/>
          <p:cNvSpPr/>
          <p:nvPr/>
        </p:nvSpPr>
        <p:spPr>
          <a:xfrm>
            <a:off x="1005364" y="6983254"/>
            <a:ext cx="595443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Hirnstammaudiometrie bei Bedarf</a:t>
            </a:r>
            <a:endParaRPr lang="en-US" sz="1700" dirty="0"/>
          </a:p>
        </p:txBody>
      </p:sp>
      <p:sp>
        <p:nvSpPr>
          <p:cNvPr id="31" name="Shape 21"/>
          <p:cNvSpPr/>
          <p:nvPr/>
        </p:nvSpPr>
        <p:spPr>
          <a:xfrm>
            <a:off x="7423428" y="5955506"/>
            <a:ext cx="6448663" cy="1621512"/>
          </a:xfrm>
          <a:prstGeom prst="roundRect">
            <a:avLst>
              <a:gd name="adj" fmla="val 9023"/>
            </a:avLst>
          </a:prstGeom>
          <a:solidFill>
            <a:srgbClr val="FFFFFF"/>
          </a:solidFill>
          <a:ln/>
        </p:spPr>
      </p:sp>
      <p:pic>
        <p:nvPicPr>
          <p:cNvPr id="32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3428" y="5925026"/>
            <a:ext cx="6448663" cy="121920"/>
          </a:xfrm>
          <a:prstGeom prst="rect">
            <a:avLst/>
          </a:prstGeom>
        </p:spPr>
      </p:pic>
      <p:pic>
        <p:nvPicPr>
          <p:cNvPr id="33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2778" y="5630585"/>
            <a:ext cx="649962" cy="649962"/>
          </a:xfrm>
          <a:prstGeom prst="rect">
            <a:avLst/>
          </a:prstGeom>
        </p:spPr>
      </p:pic>
      <p:sp>
        <p:nvSpPr>
          <p:cNvPr id="34" name="Text 22"/>
          <p:cNvSpPr/>
          <p:nvPr/>
        </p:nvSpPr>
        <p:spPr>
          <a:xfrm>
            <a:off x="10517803" y="5793105"/>
            <a:ext cx="259913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5</a:t>
            </a:r>
            <a:endParaRPr lang="en-US" sz="2000" dirty="0"/>
          </a:p>
        </p:txBody>
      </p:sp>
      <p:sp>
        <p:nvSpPr>
          <p:cNvPr id="35" name="Text 23"/>
          <p:cNvSpPr/>
          <p:nvPr/>
        </p:nvSpPr>
        <p:spPr>
          <a:xfrm>
            <a:off x="7670483" y="649712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Strukturelle Ursachen</a:t>
            </a:r>
            <a:endParaRPr lang="en-US" sz="2200" dirty="0"/>
          </a:p>
        </p:txBody>
      </p:sp>
      <p:sp>
        <p:nvSpPr>
          <p:cNvPr id="36" name="Text 24"/>
          <p:cNvSpPr/>
          <p:nvPr/>
        </p:nvSpPr>
        <p:spPr>
          <a:xfrm>
            <a:off x="7670483" y="6983254"/>
            <a:ext cx="595455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Ausschluss von Tumoren, Gefäßanomalien etc.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13410" y="503396"/>
            <a:ext cx="934283" cy="307896"/>
          </a:xfrm>
          <a:prstGeom prst="roundRect">
            <a:avLst>
              <a:gd name="adj" fmla="val 68313"/>
            </a:avLst>
          </a:prstGeom>
          <a:solidFill>
            <a:srgbClr val="D4E9F7"/>
          </a:solidFill>
          <a:ln/>
        </p:spPr>
      </p:sp>
      <p:sp>
        <p:nvSpPr>
          <p:cNvPr id="3" name="Text 1"/>
          <p:cNvSpPr/>
          <p:nvPr/>
        </p:nvSpPr>
        <p:spPr>
          <a:xfrm>
            <a:off x="718542" y="555903"/>
            <a:ext cx="724019" cy="202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KAPITEL 4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1635323" y="555903"/>
            <a:ext cx="725210" cy="202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0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THERAPIE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613410" y="867966"/>
            <a:ext cx="11453813" cy="7955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250"/>
              </a:lnSpc>
              <a:buNone/>
            </a:pPr>
            <a:r>
              <a:rPr lang="en-US" sz="50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Was kann man heute gegen Tinnitus tun?</a:t>
            </a:r>
            <a:endParaRPr lang="en-US" sz="5000" dirty="0"/>
          </a:p>
        </p:txBody>
      </p:sp>
      <p:sp>
        <p:nvSpPr>
          <p:cNvPr id="6" name="Text 4"/>
          <p:cNvSpPr/>
          <p:nvPr/>
        </p:nvSpPr>
        <p:spPr>
          <a:xfrm>
            <a:off x="613410" y="1876187"/>
            <a:ext cx="13403580" cy="5072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Die Therapie richtet sich nach </a:t>
            </a:r>
            <a:pPr algn="l" indent="0" marL="0">
              <a:lnSpc>
                <a:spcPts val="1950"/>
              </a:lnSpc>
              <a:buNone/>
            </a:pPr>
            <a:r>
              <a:rPr lang="en-US" sz="13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Ursache und Dauer</a:t>
            </a:r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der Beschwerden. Moderne Ansätze kombinieren verschiedene Strategien für eine individualisierte Behandlung.</a:t>
            </a:r>
            <a:endParaRPr lang="en-US" sz="13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3477" y="2542818"/>
            <a:ext cx="10423327" cy="4770358"/>
          </a:xfrm>
          <a:prstGeom prst="rect">
            <a:avLst/>
          </a:prstGeom>
        </p:spPr>
      </p:pic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1708" y="3733848"/>
            <a:ext cx="670164" cy="67016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084634" y="5971987"/>
            <a:ext cx="1956879" cy="793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Neuromodulation</a:t>
            </a:r>
            <a:endParaRPr lang="en-US" sz="24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8279" y="3735105"/>
            <a:ext cx="670164" cy="67016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618430" y="6170314"/>
            <a:ext cx="1956880" cy="396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Retraining</a:t>
            </a:r>
            <a:endParaRPr lang="en-US" sz="24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75479" y="3735105"/>
            <a:ext cx="670164" cy="67016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5165630" y="5971987"/>
            <a:ext cx="1956879" cy="793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Hörrehabilitation</a:t>
            </a:r>
            <a:endParaRPr lang="en-US" sz="24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09275" y="3735105"/>
            <a:ext cx="670164" cy="670164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2659216" y="5971987"/>
            <a:ext cx="1956879" cy="793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Akutbehandlung</a:t>
            </a:r>
            <a:endParaRPr lang="en-US" sz="2450" dirty="0"/>
          </a:p>
        </p:txBody>
      </p:sp>
      <p:sp>
        <p:nvSpPr>
          <p:cNvPr id="16" name="Text 9"/>
          <p:cNvSpPr/>
          <p:nvPr/>
        </p:nvSpPr>
        <p:spPr>
          <a:xfrm>
            <a:off x="613410" y="7472601"/>
            <a:ext cx="13403580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 Folgenden werden die wichtigsten Therapiesäulen im Detail vorgestellt.</a:t>
            </a:r>
            <a:endParaRPr lang="en-US" sz="13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763072"/>
            <a:ext cx="838926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Akuter Tinnitus – Schnell handeln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2270879"/>
            <a:ext cx="8338899" cy="472535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3466" y="1995607"/>
            <a:ext cx="4246126" cy="2426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Bei akutem Auftreten ist eine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frühzeitige ärztliche Abklärung entscheidend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Die Prognose verbessert sich deutlich, wenn innerhalb der ersten Tage bis Wochen eine gezielte Behandlung eingeleitet wird.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9633466" y="4617482"/>
            <a:ext cx="424612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Je nach identifizierter Ursache kommen infrage: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9633466" y="5505807"/>
            <a:ext cx="4246126" cy="18849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Entzündungshemmende Maßnahmen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Durchblutungsfördernde Therapien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Gezielte Behandlung des Grundleidens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317069"/>
            <a:ext cx="6204704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Hörgeräte bei Hörverlust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2463046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Moderne Hörgeräte sind weit mehr als reine Hörverstärker – sie spielen eine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Schlüsselrolle in der Tinnitus-Therapie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7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8309" y="3053477"/>
            <a:ext cx="541615" cy="54161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58309" y="3865840"/>
            <a:ext cx="298525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Hördefizite ausgleichen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58309" y="4351973"/>
            <a:ext cx="419076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Präzise Verstärkung fehlender Frequenzbereiche reduziert die zentrale Kompensation.</a:t>
            </a:r>
            <a:endParaRPr lang="en-US" sz="17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9819" y="3053477"/>
            <a:ext cx="541615" cy="54161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19819" y="3865840"/>
            <a:ext cx="4190762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Tinnitus-Wahrnehmung reduzieren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19819" y="4708208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Bessere Hörwahrnehmung lenkt die Aufmerksamkeit vom Tinnitus ab.</a:t>
            </a:r>
            <a:endParaRPr lang="en-US" sz="17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81329" y="3053477"/>
            <a:ext cx="541615" cy="54161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81329" y="3865840"/>
            <a:ext cx="339316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Integrierte Tinnitus-Noiser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681329" y="4351973"/>
            <a:ext cx="419076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Spezielle Programme erzeugen therapeutische Hintergrundgeräusche direkt im Gerät.</a:t>
            </a:r>
            <a:endParaRPr lang="en-US" sz="1700" dirty="0"/>
          </a:p>
        </p:txBody>
      </p:sp>
      <p:sp>
        <p:nvSpPr>
          <p:cNvPr id="13" name="Shape 8"/>
          <p:cNvSpPr/>
          <p:nvPr/>
        </p:nvSpPr>
        <p:spPr>
          <a:xfrm>
            <a:off x="758309" y="5645348"/>
            <a:ext cx="13113782" cy="1267182"/>
          </a:xfrm>
          <a:prstGeom prst="roundRect">
            <a:avLst>
              <a:gd name="adj" fmla="val 25647"/>
            </a:avLst>
          </a:prstGeom>
          <a:solidFill>
            <a:srgbClr val="BEDFF3"/>
          </a:solidFill>
          <a:ln/>
        </p:spPr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884" y="5977890"/>
            <a:ext cx="270748" cy="21657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462207" y="5915978"/>
            <a:ext cx="1219331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Studien zeigen: Eine verbesserte Hörwahrnehmung führt häufig zu einer signifikanten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Reduktion der Tinnitus-Belastung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987862"/>
            <a:ext cx="7568327" cy="605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Tinnitus-Retraining-Therapie (TRT)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6244709" y="1828324"/>
            <a:ext cx="7627382" cy="817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Die TRT ist eines der am besten etablierten Verfahren bei chronischem Tinnitus. Ihr Ziel ist nicht das „Abschalten" des Geräusches, sondern eine </a:t>
            </a:r>
            <a:pPr algn="l" indent="0" marL="0">
              <a:lnSpc>
                <a:spcPts val="210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Habituation</a:t>
            </a:r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– also eine nachhaltige Gewöhnung.</a:t>
            </a:r>
            <a:endParaRPr lang="en-US" sz="14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709" y="2822019"/>
            <a:ext cx="920710" cy="11049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321868" y="3006090"/>
            <a:ext cx="2423160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Aufklärung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7321868" y="3402687"/>
            <a:ext cx="6550223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Verständnis des Tinnitus-Mechanismus</a:t>
            </a:r>
            <a:endParaRPr lang="en-US" sz="14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709" y="3926919"/>
            <a:ext cx="920710" cy="110490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321868" y="4110990"/>
            <a:ext cx="2423160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Hörtherapie</a:t>
            </a:r>
            <a:endParaRPr lang="en-US" sz="1900" dirty="0"/>
          </a:p>
        </p:txBody>
      </p:sp>
      <p:sp>
        <p:nvSpPr>
          <p:cNvPr id="10" name="Text 5"/>
          <p:cNvSpPr/>
          <p:nvPr/>
        </p:nvSpPr>
        <p:spPr>
          <a:xfrm>
            <a:off x="7321868" y="4507587"/>
            <a:ext cx="6550223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Gezieltes Hörtraining</a:t>
            </a:r>
            <a:endParaRPr lang="en-US" sz="14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709" y="5031819"/>
            <a:ext cx="920710" cy="110490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321868" y="5215890"/>
            <a:ext cx="2423160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Geräuschtherapie</a:t>
            </a:r>
            <a:endParaRPr lang="en-US" sz="1900" dirty="0"/>
          </a:p>
        </p:txBody>
      </p:sp>
      <p:sp>
        <p:nvSpPr>
          <p:cNvPr id="13" name="Text 7"/>
          <p:cNvSpPr/>
          <p:nvPr/>
        </p:nvSpPr>
        <p:spPr>
          <a:xfrm>
            <a:off x="7321868" y="5612487"/>
            <a:ext cx="6550223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Therapeutische Klangumgebung</a:t>
            </a:r>
            <a:endParaRPr lang="en-US" sz="14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709" y="6136719"/>
            <a:ext cx="920710" cy="1104900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7321868" y="6320790"/>
            <a:ext cx="2880717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Psychologische Begleitung</a:t>
            </a:r>
            <a:endParaRPr lang="en-US" sz="1900" dirty="0"/>
          </a:p>
        </p:txBody>
      </p:sp>
      <p:sp>
        <p:nvSpPr>
          <p:cNvPr id="16" name="Text 9"/>
          <p:cNvSpPr/>
          <p:nvPr/>
        </p:nvSpPr>
        <p:spPr>
          <a:xfrm>
            <a:off x="7321868" y="6717387"/>
            <a:ext cx="6550223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Emotionale Verarbeitung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801529"/>
            <a:ext cx="1348264" cy="318730"/>
          </a:xfrm>
          <a:prstGeom prst="roundRect">
            <a:avLst>
              <a:gd name="adj" fmla="val 65258"/>
            </a:avLst>
          </a:prstGeom>
          <a:noFill/>
          <a:ln w="7620">
            <a:solidFill>
              <a:srgbClr val="75BAE6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69871" y="891540"/>
            <a:ext cx="138589" cy="13858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77754" y="861060"/>
            <a:ext cx="917258" cy="199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0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INNOVATION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758309" y="1175623"/>
            <a:ext cx="6499979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Neuromodulatorische Verfahren</a:t>
            </a:r>
            <a:endParaRPr lang="en-US" sz="3550" dirty="0"/>
          </a:p>
        </p:txBody>
      </p:sp>
      <p:sp>
        <p:nvSpPr>
          <p:cNvPr id="6" name="Text 3"/>
          <p:cNvSpPr/>
          <p:nvPr/>
        </p:nvSpPr>
        <p:spPr>
          <a:xfrm>
            <a:off x="758309" y="1953578"/>
            <a:ext cx="13113782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Neuere Ansätze aus der Neurowissenschaft eröffnen vielversprechende Therapiepfade – einige befinden sich noch in wissenschaftlicher Evaluation.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758309" y="2515076"/>
            <a:ext cx="4314825" cy="1600200"/>
          </a:xfrm>
          <a:prstGeom prst="roundRect">
            <a:avLst>
              <a:gd name="adj" fmla="val 6857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49" y="2515076"/>
            <a:ext cx="91440" cy="160020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22985" y="2711172"/>
            <a:ext cx="3854053" cy="570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Transkranielle Magnetstimulation (TMS)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1022985" y="3420070"/>
            <a:ext cx="3854053" cy="499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Gezielte Beeinflussung überaktiver Hirnareale durch Magnetfelder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758309" y="4253865"/>
            <a:ext cx="4314825" cy="1564600"/>
          </a:xfrm>
          <a:prstGeom prst="roundRect">
            <a:avLst>
              <a:gd name="adj" fmla="val 7013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49" y="4253865"/>
            <a:ext cx="91440" cy="156460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22985" y="4449961"/>
            <a:ext cx="2280642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Bimodale Stimulation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1022985" y="4873704"/>
            <a:ext cx="3854053" cy="7486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Kombination aus akustischen und somatosensorischen Signalen zur Neukalibrierung</a:t>
            </a:r>
            <a:endParaRPr lang="en-US" sz="1350" dirty="0"/>
          </a:p>
        </p:txBody>
      </p:sp>
      <p:sp>
        <p:nvSpPr>
          <p:cNvPr id="15" name="Shape 10"/>
          <p:cNvSpPr/>
          <p:nvPr/>
        </p:nvSpPr>
        <p:spPr>
          <a:xfrm>
            <a:off x="758309" y="5957054"/>
            <a:ext cx="4314825" cy="1315045"/>
          </a:xfrm>
          <a:prstGeom prst="roundRect">
            <a:avLst>
              <a:gd name="adj" fmla="val 8344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449" y="5957054"/>
            <a:ext cx="91440" cy="131504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022985" y="6153150"/>
            <a:ext cx="2903101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Spezielle Stimulationsgeräte</a:t>
            </a:r>
            <a:endParaRPr lang="en-US" sz="1750" dirty="0"/>
          </a:p>
        </p:txBody>
      </p:sp>
      <p:sp>
        <p:nvSpPr>
          <p:cNvPr id="18" name="Text 12"/>
          <p:cNvSpPr/>
          <p:nvPr/>
        </p:nvSpPr>
        <p:spPr>
          <a:xfrm>
            <a:off x="1022985" y="6576893"/>
            <a:ext cx="3854053" cy="499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Vagusnerv-Stimulation und weitere gerätegestützte Neuromodulation</a:t>
            </a:r>
            <a:endParaRPr lang="en-US" sz="1350" dirty="0"/>
          </a:p>
        </p:txBody>
      </p:sp>
      <p:pic>
        <p:nvPicPr>
          <p:cNvPr id="19" name="Image 4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664" y="2995017"/>
            <a:ext cx="6700718" cy="379702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2026-03-01T14:45:36Z</dcterms:created>
  <dcterms:modified xsi:type="dcterms:W3CDTF">2026-03-01T14:45:36Z</dcterms:modified>
</cp:coreProperties>
</file>