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4630400" cy="8229600"/>
  <p:notesSz cx="8229600" cy="14630400"/>
  <p:embeddedFontLs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Montserrat"/>
      <p:regular r:id="rId21"/>
    </p:embeddedFont>
    <p:embeddedFont>
      <p:font typeface="Heebo Light"/>
      <p:regular r:id="rId22"/>
    </p:embeddedFont>
    <p:embeddedFont>
      <p:font typeface="Heebo Light"/>
      <p:regular r:id="rId2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openxmlformats.org/officeDocument/2006/relationships/font" Target="fonts/font1.fntdata"/><Relationship Id="rId19" Type="http://schemas.openxmlformats.org/officeDocument/2006/relationships/font" Target="fonts/font2.fntdata"/><Relationship Id="rId20" Type="http://schemas.openxmlformats.org/officeDocument/2006/relationships/font" Target="fonts/font3.fntdata"/><Relationship Id="rId21" Type="http://schemas.openxmlformats.org/officeDocument/2006/relationships/font" Target="fonts/font4.fntdata"/><Relationship Id="rId22" Type="http://schemas.openxmlformats.org/officeDocument/2006/relationships/font" Target="fonts/font5.fntdata"/><Relationship Id="rId2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svg"/><Relationship Id="rId9" Type="http://schemas.openxmlformats.org/officeDocument/2006/relationships/image" Target="../media/image-4-9.png"/><Relationship Id="rId10" Type="http://schemas.openxmlformats.org/officeDocument/2006/relationships/image" Target="../media/image-4-10.png"/><Relationship Id="rId11" Type="http://schemas.openxmlformats.org/officeDocument/2006/relationships/image" Target="../media/image-4-11.png"/><Relationship Id="rId12" Type="http://schemas.openxmlformats.org/officeDocument/2006/relationships/image" Target="../media/image-4-12.svg"/><Relationship Id="rId13" Type="http://schemas.openxmlformats.org/officeDocument/2006/relationships/image" Target="../media/image-4-13.png"/><Relationship Id="rId14" Type="http://schemas.openxmlformats.org/officeDocument/2006/relationships/slideLayout" Target="../slideLayouts/slideLayout5.xml"/><Relationship Id="rId1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image" Target="../media/image-6-9.png"/><Relationship Id="rId10" Type="http://schemas.openxmlformats.org/officeDocument/2006/relationships/image" Target="../media/image-6-10.svg"/><Relationship Id="rId11" Type="http://schemas.openxmlformats.org/officeDocument/2006/relationships/slideLayout" Target="../slideLayouts/slideLayout7.xml"/><Relationship Id="rId1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55438"/>
            <a:ext cx="74205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Moderne HNO-Diagnostik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60437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Untersuchungsverfahren in der Hals-Nasen-Ohren-Heilkunde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222433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Die moderne Hals-Nasen-Ohren-Heilkunde umfasst ein breites Spektrum diagnostischer Verfahren zur Abklärung von Erkrankungen im Bereich von Ohr, Nase, Rachen, Kehlkopf und Kopf-Hals-Region. Erfahren Sie, welche Methoden heute den klinischen Standard definieren.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68956"/>
            <a:ext cx="1115139" cy="426244"/>
          </a:xfrm>
          <a:prstGeom prst="roundRect">
            <a:avLst>
              <a:gd name="adj" fmla="val 17880"/>
            </a:avLst>
          </a:prstGeom>
          <a:solidFill>
            <a:srgbClr val="1E0C41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236940"/>
            <a:ext cx="84296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KAPITEL 8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685925"/>
            <a:ext cx="1027366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Plastische und funktionelle Eingriffe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793790" y="273486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Neben konservativen Therapieansätzen umfasst die HNO-Heilkunde auch operative Verfahren, bei denen die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Wiederherstellung von Funktion und Struktur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im Vordergrund steht.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715822"/>
            <a:ext cx="2411968" cy="149066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3790" y="5489972"/>
            <a:ext cx="40344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Funktionelle Nasenchirurgie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93790" y="598039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Verbesserung der Nasenatmung durch Korrektur struktureller Engstellen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715822"/>
            <a:ext cx="2411968" cy="149066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235893" y="548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Septorhinoplastik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235893" y="598039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Kombination aus funktioneller und ästhetischer Nasenkorrektur</a:t>
            </a:r>
            <a:endParaRPr lang="en-US" sz="17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715822"/>
            <a:ext cx="2411968" cy="149066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77995" y="5489972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Tumorentfernung &amp; Rekonstruktion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677995" y="633472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Exzision von Hauttumoren mit plastischer Defektdeckung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57049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Zusammenfassung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6280190" y="2137529"/>
            <a:ext cx="7556421" cy="1344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Die moderne HNO-Diagnostik basiert auf der </a:t>
            </a:r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Verbindung klinischer Expertise und spezialisierter apparativer Verfahren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 Sie ermöglicht eine präzise Differenzierung von Funktionsstörungen und strukturellen Veränderungen im Bereich von Ohr, Nase, Hals und Kopf-Hals-Region.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80190" y="3712250"/>
            <a:ext cx="3675817" cy="1914168"/>
          </a:xfrm>
          <a:prstGeom prst="roundRect">
            <a:avLst>
              <a:gd name="adj" fmla="val 472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03194" y="3935254"/>
            <a:ext cx="3229808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Differenzierte Diagnostik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503194" y="4731187"/>
            <a:ext cx="3229808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Kombination aus Klinik und Apparatik für präzise Ergebnisse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10160675" y="3712250"/>
            <a:ext cx="3675936" cy="1914168"/>
          </a:xfrm>
          <a:prstGeom prst="roundRect">
            <a:avLst>
              <a:gd name="adj" fmla="val 472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83679" y="3935254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Früherkennung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10383679" y="4394597"/>
            <a:ext cx="3229928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Rechtzeitige Intervention verbessert Therapieerfolg und Prognose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6280190" y="5831086"/>
            <a:ext cx="7556421" cy="1241465"/>
          </a:xfrm>
          <a:prstGeom prst="roundRect">
            <a:avLst>
              <a:gd name="adj" fmla="val 729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03194" y="6054090"/>
            <a:ext cx="339173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Individualisierte Therapie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6503194" y="6513433"/>
            <a:ext cx="7110412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Strukturierte Diagnostik als Grundlage für maßgeschneiderte Behandlung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75266"/>
            <a:ext cx="1500545" cy="426244"/>
          </a:xfrm>
          <a:prstGeom prst="roundRect">
            <a:avLst>
              <a:gd name="adj" fmla="val 17880"/>
            </a:avLst>
          </a:prstGeom>
          <a:solidFill>
            <a:srgbClr val="1E0C41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9878" y="1343025"/>
            <a:ext cx="181451" cy="1814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02055" y="1243251"/>
            <a:ext cx="95619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ÜBERSICHT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1692235"/>
            <a:ext cx="107940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Themenspektrum dieser Präsentation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93790" y="274117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Ein kompakter Überblick über die zentralen Diagnostikbereiche der modernen HNO-Heilkunde – von der Schwindelabklärung bis zur Tumorvorsorge.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372213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7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077176"/>
            <a:ext cx="6407944" cy="304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93790" y="4251484"/>
            <a:ext cx="29745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Schwindeldiagnostik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93790" y="4741902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VNG, Kopfimpulstest, Lagerungsdiagnostik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7428548" y="372213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7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4077176"/>
            <a:ext cx="6408063" cy="30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428548" y="4251484"/>
            <a:ext cx="33227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Hör- &amp; Schlafdiagnostik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428548" y="4741902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BERA, Polysomnographie, Audiometrie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793790" y="550164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75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833943"/>
            <a:ext cx="6407944" cy="304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93790" y="6030992"/>
            <a:ext cx="30862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Endoskopie &amp; Allergie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793790" y="6521410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Hochauflösende Bildgebung, Hauttestungen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7428548" y="550164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04</a:t>
            </a:r>
            <a:endParaRPr lang="en-US" sz="1750" dirty="0"/>
          </a:p>
        </p:txBody>
      </p:sp>
      <p:pic>
        <p:nvPicPr>
          <p:cNvPr id="20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548" y="5833943"/>
            <a:ext cx="6408063" cy="3048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7428548" y="6030992"/>
            <a:ext cx="38388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Tumorvorsorge &amp; Chirurgie</a:t>
            </a:r>
            <a:endParaRPr lang="en-US" sz="2200" dirty="0"/>
          </a:p>
        </p:txBody>
      </p:sp>
      <p:sp>
        <p:nvSpPr>
          <p:cNvPr id="22" name="Text 15"/>
          <p:cNvSpPr/>
          <p:nvPr/>
        </p:nvSpPr>
        <p:spPr>
          <a:xfrm>
            <a:off x="7428548" y="6521410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Früherkennung, funktionelle Eingriffe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20585"/>
            <a:ext cx="84296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KAPITEL 1</a:t>
            </a:r>
            <a:endParaRPr lang="en-US" sz="1400" dirty="0"/>
          </a:p>
        </p:txBody>
      </p:sp>
      <p:sp>
        <p:nvSpPr>
          <p:cNvPr id="4" name="Text 1"/>
          <p:cNvSpPr/>
          <p:nvPr/>
        </p:nvSpPr>
        <p:spPr>
          <a:xfrm>
            <a:off x="6280190" y="226956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Einleitung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3318510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Die Hals-Nasen-Ohren-Heilkunde befasst sich mit Erkrankungen und Funktionsstörungen im Bereich des Ohres, der Nase, der Nasennebenhöhlen, des Rachens, des Kehlkopfs sowie der Kopf-Hals-Region.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025271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Moderne diagnostische Verfahren ermöglichen eine differenzierte Abklärung sowohl akuter als auch chronischer Beschwerden. Die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Kombination aus klinischer Untersuchung und apparativer Diagnostik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ist entscheidend für eine präzise Einordnung der Symptomatik.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624602"/>
            <a:ext cx="836771" cy="292418"/>
          </a:xfrm>
          <a:prstGeom prst="roundRect">
            <a:avLst>
              <a:gd name="adj" fmla="val 19548"/>
            </a:avLst>
          </a:prstGeom>
          <a:solidFill>
            <a:srgbClr val="1E0C41"/>
          </a:solidFill>
          <a:ln/>
        </p:spPr>
      </p:sp>
      <p:sp>
        <p:nvSpPr>
          <p:cNvPr id="3" name="Text 1"/>
          <p:cNvSpPr/>
          <p:nvPr/>
        </p:nvSpPr>
        <p:spPr>
          <a:xfrm>
            <a:off x="895826" y="675561"/>
            <a:ext cx="632698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KAPITEL 2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793790" y="967978"/>
            <a:ext cx="4463058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Schwindeldiagnostik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793790" y="1690926"/>
            <a:ext cx="1304282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Schwindel zählt zu den häufigsten Symptomen in der HNO-Heilkunde. Die Ursachen können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peripher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(Innenohr) oder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zentral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(Nervensystem) bedingt sein – eine exakte Differenzierung ist therapeutisch entscheidend.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793790" y="2709267"/>
            <a:ext cx="4295180" cy="1487686"/>
          </a:xfrm>
          <a:prstGeom prst="roundRect">
            <a:avLst>
              <a:gd name="adj" fmla="val 7376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86407"/>
            <a:ext cx="4295180" cy="91440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69" y="2454116"/>
            <a:ext cx="510302" cy="510302"/>
          </a:xfrm>
          <a:prstGeom prst="rect">
            <a:avLst/>
          </a:prstGeom>
        </p:spPr>
      </p:pic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9283" y="2607112"/>
            <a:ext cx="204073" cy="20407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6671" y="3134558"/>
            <a:ext cx="249721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Videonystagmographie</a:t>
            </a: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986671" y="3527822"/>
            <a:ext cx="3909417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Objektive Erfassung unwillkürlicher Augenbewegungen</a:t>
            </a:r>
            <a:endParaRPr lang="en-US" sz="1300" dirty="0"/>
          </a:p>
        </p:txBody>
      </p:sp>
      <p:sp>
        <p:nvSpPr>
          <p:cNvPr id="12" name="Shape 7"/>
          <p:cNvSpPr/>
          <p:nvPr/>
        </p:nvSpPr>
        <p:spPr>
          <a:xfrm>
            <a:off x="793790" y="4579620"/>
            <a:ext cx="4295180" cy="1249561"/>
          </a:xfrm>
          <a:prstGeom prst="roundRect">
            <a:avLst>
              <a:gd name="adj" fmla="val 8781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556760"/>
            <a:ext cx="4295180" cy="91440"/>
          </a:xfrm>
          <a:prstGeom prst="rect">
            <a:avLst/>
          </a:prstGeom>
        </p:spPr>
      </p:pic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169" y="4324469"/>
            <a:ext cx="510302" cy="510302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39283" y="4477464"/>
            <a:ext cx="204073" cy="20407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6671" y="5004911"/>
            <a:ext cx="2317194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Video-Kopfimpulstest</a:t>
            </a:r>
            <a:endParaRPr lang="en-US" sz="1650" dirty="0"/>
          </a:p>
        </p:txBody>
      </p:sp>
      <p:sp>
        <p:nvSpPr>
          <p:cNvPr id="17" name="Text 9"/>
          <p:cNvSpPr/>
          <p:nvPr/>
        </p:nvSpPr>
        <p:spPr>
          <a:xfrm>
            <a:off x="986671" y="5398175"/>
            <a:ext cx="390941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Prüfung des vestibulookulären Reflexes</a:t>
            </a:r>
            <a:endParaRPr lang="en-US" sz="1300" dirty="0"/>
          </a:p>
        </p:txBody>
      </p:sp>
      <p:sp>
        <p:nvSpPr>
          <p:cNvPr id="18" name="Shape 10"/>
          <p:cNvSpPr/>
          <p:nvPr/>
        </p:nvSpPr>
        <p:spPr>
          <a:xfrm>
            <a:off x="793790" y="6211848"/>
            <a:ext cx="4295180" cy="1249561"/>
          </a:xfrm>
          <a:prstGeom prst="roundRect">
            <a:avLst>
              <a:gd name="adj" fmla="val 8781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790" y="6188988"/>
            <a:ext cx="4295180" cy="91440"/>
          </a:xfrm>
          <a:prstGeom prst="rect">
            <a:avLst/>
          </a:prstGeom>
        </p:spPr>
      </p:pic>
      <p:pic>
        <p:nvPicPr>
          <p:cNvPr id="20" name="Image 7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6169" y="5956697"/>
            <a:ext cx="510302" cy="510302"/>
          </a:xfrm>
          <a:prstGeom prst="rect">
            <a:avLst/>
          </a:prstGeom>
        </p:spPr>
      </p:pic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39283" y="6109692"/>
            <a:ext cx="204073" cy="204073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986671" y="6637139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Kalorische Prüfung</a:t>
            </a:r>
            <a:endParaRPr lang="en-US" sz="1650" dirty="0"/>
          </a:p>
        </p:txBody>
      </p:sp>
      <p:sp>
        <p:nvSpPr>
          <p:cNvPr id="23" name="Text 12"/>
          <p:cNvSpPr/>
          <p:nvPr/>
        </p:nvSpPr>
        <p:spPr>
          <a:xfrm>
            <a:off x="986671" y="7030403"/>
            <a:ext cx="390941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Thermische Stimulation des Gleichgewichtsorgans</a:t>
            </a:r>
            <a:endParaRPr lang="en-US" sz="1300" dirty="0"/>
          </a:p>
        </p:txBody>
      </p:sp>
      <p:pic>
        <p:nvPicPr>
          <p:cNvPr id="24" name="Image 9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1641" y="3814762"/>
            <a:ext cx="2286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06053"/>
            <a:ext cx="1115139" cy="426244"/>
          </a:xfrm>
          <a:prstGeom prst="roundRect">
            <a:avLst>
              <a:gd name="adj" fmla="val 17880"/>
            </a:avLst>
          </a:prstGeom>
          <a:solidFill>
            <a:srgbClr val="1E0C41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874038"/>
            <a:ext cx="84296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KAPITEL 3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32302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Hördiagnostik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793790" y="2371963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Die Beurteilung des Hörvermögens erfolgt mittels abgestufter Testverfahren – von der einfachen Tonaudiometrie bis zur objektiven Hirnstammaudiometrie. Besonders im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Kindesalter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ist eine frühzeitige Diagnostik essenziell, da Hörstörungen Sprach- und kognitive Entwicklung beeinflussen.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715822"/>
            <a:ext cx="2411968" cy="149066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3790" y="5489972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Tonschwellen- &amp; Sprachaudiometrie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93790" y="633472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Subjektive Bestimmung der Hörschwelle und des Sprachverständnisses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715822"/>
            <a:ext cx="2411968" cy="149066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235893" y="5489972"/>
            <a:ext cx="32560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Tympanometrie &amp; OAE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235893" y="598039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Objektive Beurteilung von Mittelohr und Haarzellen</a:t>
            </a:r>
            <a:endParaRPr lang="en-US" sz="17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715822"/>
            <a:ext cx="2411968" cy="149066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77995" y="5489972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Hirnstammaudiometrie (BERA)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677995" y="6334720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Frequenzspezifische Schwellenbestimmung – besonders bei Säuglingen und Kleinkindern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56655"/>
            <a:ext cx="892373" cy="317778"/>
          </a:xfrm>
          <a:prstGeom prst="roundRect">
            <a:avLst>
              <a:gd name="adj" fmla="val 19187"/>
            </a:avLst>
          </a:prstGeom>
          <a:solidFill>
            <a:srgbClr val="1E0C41"/>
          </a:solidFill>
          <a:ln/>
        </p:spPr>
      </p:sp>
      <p:sp>
        <p:nvSpPr>
          <p:cNvPr id="3" name="Text 1"/>
          <p:cNvSpPr/>
          <p:nvPr/>
        </p:nvSpPr>
        <p:spPr>
          <a:xfrm>
            <a:off x="902613" y="911066"/>
            <a:ext cx="674727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KAPITEL 4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793790" y="1232416"/>
            <a:ext cx="687347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Endoskopische Untersuchung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793790" y="2017038"/>
            <a:ext cx="13042821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Die endoskopische Diagnostik mit </a:t>
            </a:r>
            <a:pPr algn="l" indent="0" marL="0">
              <a:lnSpc>
                <a:spcPts val="2050"/>
              </a:lnSpc>
              <a:buNone/>
            </a:pPr>
            <a:r>
              <a:rPr lang="en-US" sz="14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hochauflösenden Kamerasystemen</a:t>
            </a:r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stellt ein zentrales Instrument der modernen HNO dar. Sie ermöglicht eine detaillierte, minimalinvasive Beurteilung anatomischer Strukturen in Echtzeit.</a:t>
            </a:r>
            <a:endParaRPr lang="en-US" sz="14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894773"/>
            <a:ext cx="2286000" cy="228600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9566910" y="2865953"/>
            <a:ext cx="4277201" cy="1351121"/>
          </a:xfrm>
          <a:prstGeom prst="roundRect">
            <a:avLst>
              <a:gd name="adj" fmla="val 564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81" y="3055025"/>
            <a:ext cx="544354" cy="544354"/>
          </a:xfrm>
          <a:prstGeom prst="rect">
            <a:avLst/>
          </a:prstGeom>
        </p:spPr>
      </p:pic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5643" y="3204686"/>
            <a:ext cx="244912" cy="2449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55981" y="3744516"/>
            <a:ext cx="3200757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Nasenhöhle &amp; Nebenhöhlen</a:t>
            </a:r>
            <a:endParaRPr lang="en-US" sz="1750" dirty="0"/>
          </a:p>
        </p:txBody>
      </p:sp>
      <p:sp>
        <p:nvSpPr>
          <p:cNvPr id="11" name="Shape 6"/>
          <p:cNvSpPr/>
          <p:nvPr/>
        </p:nvSpPr>
        <p:spPr>
          <a:xfrm>
            <a:off x="9566910" y="4362212"/>
            <a:ext cx="4277201" cy="1351121"/>
          </a:xfrm>
          <a:prstGeom prst="roundRect">
            <a:avLst>
              <a:gd name="adj" fmla="val 564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5981" y="4551283"/>
            <a:ext cx="544354" cy="544354"/>
          </a:xfrm>
          <a:prstGeom prst="rect">
            <a:avLst/>
          </a:prstGeom>
        </p:spPr>
      </p:pic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05643" y="4700945"/>
            <a:ext cx="244912" cy="24491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755981" y="5240774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Rachen &amp; Kehlkopf</a:t>
            </a:r>
            <a:endParaRPr lang="en-US" sz="1750" dirty="0"/>
          </a:p>
        </p:txBody>
      </p:sp>
      <p:sp>
        <p:nvSpPr>
          <p:cNvPr id="15" name="Shape 8"/>
          <p:cNvSpPr/>
          <p:nvPr/>
        </p:nvSpPr>
        <p:spPr>
          <a:xfrm>
            <a:off x="9566910" y="5858470"/>
            <a:ext cx="4277201" cy="1351121"/>
          </a:xfrm>
          <a:prstGeom prst="roundRect">
            <a:avLst>
              <a:gd name="adj" fmla="val 564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5981" y="6047542"/>
            <a:ext cx="544354" cy="544354"/>
          </a:xfrm>
          <a:prstGeom prst="rect">
            <a:avLst/>
          </a:prstGeom>
        </p:spPr>
      </p:pic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5643" y="6197203"/>
            <a:ext cx="244912" cy="244912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9755981" y="6737033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Stimmlippen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75903" y="621744"/>
            <a:ext cx="887254" cy="315516"/>
          </a:xfrm>
          <a:prstGeom prst="roundRect">
            <a:avLst>
              <a:gd name="adj" fmla="val 19218"/>
            </a:avLst>
          </a:prstGeom>
          <a:solidFill>
            <a:srgbClr val="1E0C41"/>
          </a:solidFill>
          <a:ln/>
        </p:spPr>
      </p:sp>
      <p:sp>
        <p:nvSpPr>
          <p:cNvPr id="4" name="Text 1"/>
          <p:cNvSpPr/>
          <p:nvPr/>
        </p:nvSpPr>
        <p:spPr>
          <a:xfrm>
            <a:off x="6384131" y="675799"/>
            <a:ext cx="670798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KAPITEL 5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275903" y="994648"/>
            <a:ext cx="7564993" cy="1127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Schlafmedizin und Polysomnographie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6275903" y="2337673"/>
            <a:ext cx="7564993" cy="77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Schlafbezogene Atmungsstörungen wie das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obstruktive Schlafapnoe-Syndrom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können zu kardiovaskulären und metabolischen Folgeschäden führen. Eine frühzeitige Diagnostik ist für die Therapieplanung essenziell.</a:t>
            </a:r>
            <a:endParaRPr lang="en-US" sz="14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903" y="3276719"/>
            <a:ext cx="902256" cy="108275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21629" y="3457099"/>
            <a:ext cx="2697361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Atemaussetzer erfassen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321629" y="3825121"/>
            <a:ext cx="6519267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Registrierung von Apnoen und Hypopnoen</a:t>
            </a:r>
            <a:endParaRPr lang="en-US" sz="14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903" y="4359473"/>
            <a:ext cx="902256" cy="108275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321629" y="4539853"/>
            <a:ext cx="2834878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O₂-Sättigung analysieren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321629" y="4907875"/>
            <a:ext cx="6519267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Kontinuierliche Pulsoxymetrie über Nacht</a:t>
            </a:r>
            <a:endParaRPr lang="en-US" sz="14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903" y="5442228"/>
            <a:ext cx="902256" cy="108275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321629" y="5622607"/>
            <a:ext cx="2896433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Schlafstadien bestimmen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7321629" y="5990630"/>
            <a:ext cx="6519267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EEG-basierte Unterscheidung von Schlafphasen</a:t>
            </a:r>
            <a:endParaRPr lang="en-US" sz="140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903" y="6524982"/>
            <a:ext cx="902256" cy="1082754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7321629" y="6705362"/>
            <a:ext cx="2255639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Differenzierung</a:t>
            </a:r>
            <a:endParaRPr lang="en-US" sz="1750" dirty="0"/>
          </a:p>
        </p:txBody>
      </p:sp>
      <p:sp>
        <p:nvSpPr>
          <p:cNvPr id="18" name="Text 11"/>
          <p:cNvSpPr/>
          <p:nvPr/>
        </p:nvSpPr>
        <p:spPr>
          <a:xfrm>
            <a:off x="7321629" y="7073384"/>
            <a:ext cx="6519267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Obstruktive vs. zentrale Störungen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38889" y="817245"/>
            <a:ext cx="897374" cy="320159"/>
          </a:xfrm>
          <a:prstGeom prst="roundRect">
            <a:avLst>
              <a:gd name="adj" fmla="val 19158"/>
            </a:avLst>
          </a:prstGeom>
          <a:solidFill>
            <a:srgbClr val="1E0C41"/>
          </a:solidFill>
          <a:ln/>
        </p:spPr>
      </p:sp>
      <p:sp>
        <p:nvSpPr>
          <p:cNvPr id="3" name="Text 1"/>
          <p:cNvSpPr/>
          <p:nvPr/>
        </p:nvSpPr>
        <p:spPr>
          <a:xfrm>
            <a:off x="748308" y="871895"/>
            <a:ext cx="678537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KAPITEL 6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38889" y="1196102"/>
            <a:ext cx="4563547" cy="570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Allergiediagnostik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638889" y="1986796"/>
            <a:ext cx="13352621" cy="526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Allergische Erkrankungen betreffen häufig die oberen Atemwege und können die Lebensqualität erheblich einschränken. Eine </a:t>
            </a:r>
            <a:pPr algn="l" indent="0" marL="0">
              <a:lnSpc>
                <a:spcPts val="2050"/>
              </a:lnSpc>
              <a:buNone/>
            </a:pPr>
            <a:r>
              <a:rPr lang="en-US" sz="14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präzise Identifikation des Auslösers</a:t>
            </a:r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bildet die Grundlage einer gezielten, wirksamen Therapie.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638889" y="2844284"/>
            <a:ext cx="4383881" cy="1369695"/>
          </a:xfrm>
          <a:prstGeom prst="roundRect">
            <a:avLst>
              <a:gd name="adj" fmla="val 8011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029" y="2844284"/>
            <a:ext cx="91440" cy="136969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12852" y="3049667"/>
            <a:ext cx="2281714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Hauttestungen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12852" y="3481626"/>
            <a:ext cx="3904536" cy="526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Prick-Test und Intrakutantest zur In-vivo-Sensibilisierungsprüfung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38889" y="4360783"/>
            <a:ext cx="4383881" cy="1369695"/>
          </a:xfrm>
          <a:prstGeom prst="roundRect">
            <a:avLst>
              <a:gd name="adj" fmla="val 8011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29" y="4360783"/>
            <a:ext cx="91440" cy="136969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912852" y="4566166"/>
            <a:ext cx="2281714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Labordiagnostik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912852" y="4998125"/>
            <a:ext cx="3904536" cy="526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Bestimmung spezifischer IgE-Antikörper im Serum</a:t>
            </a:r>
            <a:endParaRPr lang="en-US" sz="1400" dirty="0"/>
          </a:p>
        </p:txBody>
      </p:sp>
      <p:sp>
        <p:nvSpPr>
          <p:cNvPr id="14" name="Shape 10"/>
          <p:cNvSpPr/>
          <p:nvPr/>
        </p:nvSpPr>
        <p:spPr>
          <a:xfrm>
            <a:off x="638889" y="5877282"/>
            <a:ext cx="4383881" cy="1369695"/>
          </a:xfrm>
          <a:prstGeom prst="roundRect">
            <a:avLst>
              <a:gd name="adj" fmla="val 8011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29" y="5877282"/>
            <a:ext cx="91440" cy="136969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12852" y="6082665"/>
            <a:ext cx="2281714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Differenzierung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912852" y="6514624"/>
            <a:ext cx="3904536" cy="526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Abgrenzung allergischer von nicht-allergischer Rhinitis</a:t>
            </a:r>
            <a:endParaRPr lang="en-US" sz="1400" dirty="0"/>
          </a:p>
        </p:txBody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684" y="3902631"/>
            <a:ext cx="2286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044178"/>
            <a:ext cx="892373" cy="317778"/>
          </a:xfrm>
          <a:prstGeom prst="roundRect">
            <a:avLst>
              <a:gd name="adj" fmla="val 19187"/>
            </a:avLst>
          </a:prstGeom>
          <a:solidFill>
            <a:srgbClr val="1E0C41"/>
          </a:solidFill>
          <a:ln/>
        </p:spPr>
      </p:sp>
      <p:sp>
        <p:nvSpPr>
          <p:cNvPr id="3" name="Text 1"/>
          <p:cNvSpPr/>
          <p:nvPr/>
        </p:nvSpPr>
        <p:spPr>
          <a:xfrm>
            <a:off x="902613" y="1098590"/>
            <a:ext cx="674727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KAPITEL 7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793790" y="1419939"/>
            <a:ext cx="844891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Tumorvorsorge im Kopf-Hals-Bereich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793790" y="2204561"/>
            <a:ext cx="13042821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Maligne Erkrankungen im Bereich von Mundhöhle, Rachen und Kehlkopf erfordern eine </a:t>
            </a:r>
            <a:pPr algn="l" indent="0" marL="0">
              <a:lnSpc>
                <a:spcPts val="2050"/>
              </a:lnSpc>
              <a:buNone/>
            </a:pPr>
            <a:r>
              <a:rPr lang="en-US" sz="14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frühzeitige Erkennung</a:t>
            </a:r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 Die regelmäßige Vorsorgeuntersuchung verbessert die Prognose erheblich.</a:t>
            </a:r>
            <a:endParaRPr lang="en-US" sz="14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346013"/>
            <a:ext cx="2286000" cy="2286000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532" y="3053477"/>
            <a:ext cx="6658213" cy="287119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01543" y="5380183"/>
            <a:ext cx="1627704" cy="188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Risikofaktoren prüfen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6801543" y="4715549"/>
            <a:ext cx="1877152" cy="188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Endoskopische Kontrolle</a:t>
            </a:r>
            <a:endParaRPr lang="en-US" sz="1150" dirty="0"/>
          </a:p>
        </p:txBody>
      </p:sp>
      <p:sp>
        <p:nvSpPr>
          <p:cNvPr id="10" name="Text 6"/>
          <p:cNvSpPr/>
          <p:nvPr/>
        </p:nvSpPr>
        <p:spPr>
          <a:xfrm>
            <a:off x="6801543" y="4057628"/>
            <a:ext cx="1838864" cy="188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Palpation Lymphknoten</a:t>
            </a:r>
            <a:endParaRPr lang="en-US" sz="1150" dirty="0"/>
          </a:p>
        </p:txBody>
      </p:sp>
      <p:sp>
        <p:nvSpPr>
          <p:cNvPr id="11" name="Text 7"/>
          <p:cNvSpPr/>
          <p:nvPr/>
        </p:nvSpPr>
        <p:spPr>
          <a:xfrm>
            <a:off x="6801543" y="3392993"/>
            <a:ext cx="1764911" cy="188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Schleimhautinspektion</a:t>
            </a:r>
            <a:endParaRPr lang="en-US" sz="1150" dirty="0"/>
          </a:p>
        </p:txBody>
      </p:sp>
      <p:sp>
        <p:nvSpPr>
          <p:cNvPr id="12" name="Shape 8"/>
          <p:cNvSpPr/>
          <p:nvPr/>
        </p:nvSpPr>
        <p:spPr>
          <a:xfrm>
            <a:off x="793790" y="6251138"/>
            <a:ext cx="13042821" cy="934283"/>
          </a:xfrm>
          <a:prstGeom prst="roundRect">
            <a:avLst>
              <a:gd name="adj" fmla="val 8158"/>
            </a:avLst>
          </a:prstGeom>
          <a:solidFill>
            <a:srgbClr val="1E0C41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41" y="6502003"/>
            <a:ext cx="226814" cy="18145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383506" y="6441638"/>
            <a:ext cx="12271653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Risikofaktoren wie Tabak- und Alkoholkonsum sollten systematisch erfragt und dokumentiert werden. Eine jährliche Kontrolle wird bei Risikopatienten empfohlen.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2026-03-01T14:39:28Z</dcterms:created>
  <dcterms:modified xsi:type="dcterms:W3CDTF">2026-03-01T14:39:28Z</dcterms:modified>
</cp:coreProperties>
</file>