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Montserrat"/>
      <p:regular r:id="rId21"/>
    </p:embeddedFont>
    <p:embeddedFont>
      <p:font typeface="Heebo Light"/>
      <p:regular r:id="rId22"/>
    </p:embeddedFont>
    <p:embeddedFont>
      <p:font typeface="Heebo Light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image" Target="../media/image-5-10.svg"/><Relationship Id="rId11" Type="http://schemas.openxmlformats.org/officeDocument/2006/relationships/slideLayout" Target="../slideLayouts/slideLayout6.xml"/><Relationship Id="rId1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image" Target="../media/image-7-12.svg"/><Relationship Id="rId13" Type="http://schemas.openxmlformats.org/officeDocument/2006/relationships/image" Target="../media/image-7-13.png"/><Relationship Id="rId14" Type="http://schemas.openxmlformats.org/officeDocument/2006/relationships/image" Target="../media/image-7-14.png"/><Relationship Id="rId15" Type="http://schemas.openxmlformats.org/officeDocument/2006/relationships/image" Target="../media/image-7-15.svg"/><Relationship Id="rId16" Type="http://schemas.openxmlformats.org/officeDocument/2006/relationships/slideLayout" Target="../slideLayouts/slideLayout8.xml"/><Relationship Id="rId1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Rhinoplastik – Funktion und Ästhetik im Einklang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Ein umfassender Leitfaden zur modernen Nasenkorrektur: Indikationen, Techniken, Ablauf und Heilung.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802958"/>
            <a:ext cx="1311354" cy="370642"/>
          </a:xfrm>
          <a:prstGeom prst="roundRect">
            <a:avLst>
              <a:gd name="adj" fmla="val 18506"/>
            </a:avLst>
          </a:prstGeom>
          <a:solidFill>
            <a:srgbClr val="1E0C41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2586" y="906661"/>
            <a:ext cx="163235" cy="1632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47378" y="864156"/>
            <a:ext cx="821769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BERATUNG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6280190" y="1247061"/>
            <a:ext cx="7556421" cy="1913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Wann sollte eine fachärztliche Beratung erfolgen?</a:t>
            </a:r>
            <a:endParaRPr lang="en-US" sz="4000" dirty="0"/>
          </a:p>
        </p:txBody>
      </p:sp>
      <p:sp>
        <p:nvSpPr>
          <p:cNvPr id="7" name="Shape 3"/>
          <p:cNvSpPr/>
          <p:nvPr/>
        </p:nvSpPr>
        <p:spPr>
          <a:xfrm>
            <a:off x="6280190" y="3436382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6923127" y="3506510"/>
            <a:ext cx="457485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Unzufriedenheit mit der Nasenform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6923127" y="3935492"/>
            <a:ext cx="691348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Wenn die Nase das Gesamtbild des Gesichts beeinträchtigt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6280190" y="4613196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923127" y="4683323"/>
            <a:ext cx="342459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Funktionelle Beschwerden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6923127" y="5112306"/>
            <a:ext cx="691348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Bei eingeschränkter Nasenatmung oder nach Nasentrauma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6280190" y="5790009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6923127" y="5860137"/>
            <a:ext cx="399847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Kombinierter Korrekturwunsch</a:t>
            </a:r>
            <a:endParaRPr lang="en-US" sz="2000" dirty="0"/>
          </a:p>
        </p:txBody>
      </p:sp>
      <p:sp>
        <p:nvSpPr>
          <p:cNvPr id="15" name="Text 11"/>
          <p:cNvSpPr/>
          <p:nvPr/>
        </p:nvSpPr>
        <p:spPr>
          <a:xfrm>
            <a:off x="6923127" y="6289119"/>
            <a:ext cx="691348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Ästhetische und funktionelle Ziele gemeinsam verwirklichen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6280190" y="6806089"/>
            <a:ext cx="7556421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Eine sorgfältige Planung ist die Grundlage für ein </a:t>
            </a:r>
            <a:pPr algn="l" indent="0" marL="0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harmonisches und stabiles Ergebnis</a:t>
            </a:r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3925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Zusammenfassung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2943344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Rhinoplastik vereint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ästhetische Präzision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und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funktionelle Verantwortung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in einem komplexen chirurgischen Eingriff.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688193"/>
            <a:ext cx="30480" cy="1236107"/>
          </a:xfrm>
          <a:prstGeom prst="rect">
            <a:avLst/>
          </a:prstGeom>
          <a:solidFill>
            <a:srgbClr val="481C9E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4179451"/>
            <a:ext cx="2367558" cy="2410897"/>
          </a:xfrm>
          <a:prstGeom prst="roundRect">
            <a:avLst>
              <a:gd name="adj" fmla="val 229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14624" y="4413885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Individuell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14624" y="4904303"/>
            <a:ext cx="18986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Moderne Techniken für maßgeschneiderte Lösungen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874562" y="4179451"/>
            <a:ext cx="2367558" cy="2410897"/>
          </a:xfrm>
          <a:prstGeom prst="roundRect">
            <a:avLst>
              <a:gd name="adj" fmla="val 229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108996" y="4413885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Ganzheitlich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9108996" y="4904303"/>
            <a:ext cx="18986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Funktion und Ästhetik stets im Gleichgewicht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11468933" y="4179451"/>
            <a:ext cx="2367558" cy="2410897"/>
          </a:xfrm>
          <a:prstGeom prst="roundRect">
            <a:avLst>
              <a:gd name="adj" fmla="val 2299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1703368" y="4413885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Sicher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1703368" y="4904303"/>
            <a:ext cx="18986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Qualifizierte Beratung für langfristige Zufriedenheit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40725"/>
            <a:ext cx="1148001" cy="397907"/>
          </a:xfrm>
          <a:prstGeom prst="roundRect">
            <a:avLst>
              <a:gd name="adj" fmla="val 18196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922972" y="1105257"/>
            <a:ext cx="889635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ÜBERBLICK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93790" y="1520428"/>
            <a:ext cx="6258520" cy="2693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Rhinoplastik – Moderne Nasenkorrektur mit Präzision</a:t>
            </a:r>
            <a:endParaRPr lang="en-US" sz="4200" dirty="0"/>
          </a:p>
        </p:txBody>
      </p:sp>
      <p:sp>
        <p:nvSpPr>
          <p:cNvPr id="5" name="Text 3"/>
          <p:cNvSpPr/>
          <p:nvPr/>
        </p:nvSpPr>
        <p:spPr>
          <a:xfrm>
            <a:off x="793790" y="4418767"/>
            <a:ext cx="6258520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Rhinoplastik korrigiert Nasenform und -funktion. Ziel ist die harmonische Verbindung von Ästhetik und Atmung, individuell abgestimmt.</a:t>
            </a:r>
            <a:endParaRPr lang="en-US" sz="16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5710" y="1040725"/>
            <a:ext cx="2286000" cy="22860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93790" y="5841563"/>
            <a:ext cx="4211122" cy="1577578"/>
          </a:xfrm>
          <a:prstGeom prst="roundRect">
            <a:avLst>
              <a:gd name="adj" fmla="val 573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16794" y="6064568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Ästhetik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16794" y="6523911"/>
            <a:ext cx="376511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Harmonische Nasenform im Gesichtsprofil.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5209580" y="5841563"/>
            <a:ext cx="4211122" cy="1577578"/>
          </a:xfrm>
          <a:prstGeom prst="roundRect">
            <a:avLst>
              <a:gd name="adj" fmla="val 573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432584" y="6064568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Funktion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5432584" y="6523911"/>
            <a:ext cx="376511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Uneingeschränkte Nasenatmung für mehr Wohlbefinden.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9625370" y="5841563"/>
            <a:ext cx="4211122" cy="1577578"/>
          </a:xfrm>
          <a:prstGeom prst="roundRect">
            <a:avLst>
              <a:gd name="adj" fmla="val 573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848374" y="6064568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Präzision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9848374" y="6523911"/>
            <a:ext cx="376511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Modernste Operationstechniken für schonende Ergebnisse.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64563"/>
            <a:ext cx="1960007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37498" y="1340168"/>
            <a:ext cx="167259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SEO &amp; EINORDNUNG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796772"/>
            <a:ext cx="80845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Auf einen Blick: Rhinoplastik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3072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Themenfeld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653671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Rhinoplastik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– auch bekannt als Nasenkorrektur oder Nasenoperation – umfasst sowohl rein ästhetische als auch funktionell-ästhetische Eingriffe an der Nase.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72257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Verwandte Begriffe: Septorhinoplastik, ästhetische Chirurgie, HNO-Chirurgie, Piezo-Rhinoplastik.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68003"/>
            <a:ext cx="84296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1</a:t>
            </a:r>
            <a:endParaRPr lang="en-US" sz="1400" dirty="0"/>
          </a:p>
        </p:txBody>
      </p:sp>
      <p:sp>
        <p:nvSpPr>
          <p:cNvPr id="4" name="Text 1"/>
          <p:cNvSpPr/>
          <p:nvPr/>
        </p:nvSpPr>
        <p:spPr>
          <a:xfrm>
            <a:off x="793790" y="16169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Einleitung: Was ist eine Rhinoplastik?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37470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Rhinoplastik bezeichnet die operative Korrektur der äußeren Nasenform und – bei Bedarf – der inneren Nasenstrukturen. Ziel ist es,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ästhetische Proportionen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und eine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uneingeschränkte Nasenatmung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gleichermaßen zu gewährleisten.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081468"/>
            <a:ext cx="2367558" cy="2047994"/>
          </a:xfrm>
          <a:prstGeom prst="roundRect">
            <a:avLst>
              <a:gd name="adj" fmla="val 465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28224" y="5315903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Ästhetik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5806321"/>
            <a:ext cx="18986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Harmonische Gesichts-proportionen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3388162" y="5081468"/>
            <a:ext cx="2367558" cy="2047994"/>
          </a:xfrm>
          <a:prstGeom prst="roundRect">
            <a:avLst>
              <a:gd name="adj" fmla="val 465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622596" y="5315903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3622596" y="5806321"/>
            <a:ext cx="18986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Freie Nasenatmung sicherstellen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5982533" y="5081468"/>
            <a:ext cx="2367558" cy="2047994"/>
          </a:xfrm>
          <a:prstGeom prst="roundRect">
            <a:avLst>
              <a:gd name="adj" fmla="val 4652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216968" y="5315903"/>
            <a:ext cx="189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Individualität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216968" y="5806321"/>
            <a:ext cx="18986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Anatomie &amp; Hautbeschaffenheit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501854"/>
            <a:ext cx="1748909" cy="426244"/>
          </a:xfrm>
          <a:prstGeom prst="roundRect">
            <a:avLst>
              <a:gd name="adj" fmla="val 17880"/>
            </a:avLst>
          </a:prstGeom>
          <a:solidFill>
            <a:srgbClr val="1E0C41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9878" y="1624251"/>
            <a:ext cx="181451" cy="181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2055" y="1569839"/>
            <a:ext cx="120455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INDIKATIONEN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2018824"/>
            <a:ext cx="101993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Wann ist eine Rhinoplastik sinnvoll?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306776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Eine Nasenkorrektur kann bei verschiedenen ästhetischen und funktionellen Anliegen erwogen werden. Eine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präzise Analyse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ist entscheidend für eine realistische Zieldefinition.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4048720"/>
            <a:ext cx="453628" cy="4536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30906" y="41265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Nasenhöcker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1530906" y="4617006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Ausgeprägter Höcker auf dem Nasenrücken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4048720"/>
            <a:ext cx="453628" cy="45362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94000" y="41265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Asymmetrien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8194000" y="4617006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Schiefstellung, Deformitäten oder posttraumatische Veränderungen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796439"/>
            <a:ext cx="453628" cy="45362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874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Atembeschwerden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364724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Funktionelle Einschränkungen der Nasenatmung</a:t>
            </a:r>
            <a:endParaRPr lang="en-US" sz="17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5796439"/>
            <a:ext cx="453628" cy="45362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8194000" y="5874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Kombination</a:t>
            </a:r>
            <a:endParaRPr lang="en-US" sz="2200" dirty="0"/>
          </a:p>
        </p:txBody>
      </p:sp>
      <p:sp>
        <p:nvSpPr>
          <p:cNvPr id="18" name="Text 11"/>
          <p:cNvSpPr/>
          <p:nvPr/>
        </p:nvSpPr>
        <p:spPr>
          <a:xfrm>
            <a:off x="8194000" y="6364724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Ästhetischer und funktioneller Korrekturwunsch vereint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3691"/>
            <a:ext cx="632698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3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793790" y="1246108"/>
            <a:ext cx="8440579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Moderne Techniken der Nasenchirurgie</a:t>
            </a:r>
            <a:endParaRPr lang="en-US" sz="3300" dirty="0"/>
          </a:p>
        </p:txBody>
      </p:sp>
      <p:sp>
        <p:nvSpPr>
          <p:cNvPr id="4" name="Text 2"/>
          <p:cNvSpPr/>
          <p:nvPr/>
        </p:nvSpPr>
        <p:spPr>
          <a:xfrm>
            <a:off x="793790" y="1969056"/>
            <a:ext cx="130428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nach Ausgangssituation kommen unterschiedliche operative Verfahren zum Einsatz. Die Wahl der Technik richtet sich nach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individueller Anatomie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und persönlicher Zielsetzung.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9548932" y="2732246"/>
            <a:ext cx="4295180" cy="1017151"/>
          </a:xfrm>
          <a:prstGeom prst="roundRect">
            <a:avLst>
              <a:gd name="adj" fmla="val 1078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6072" y="2732246"/>
            <a:ext cx="91440" cy="101715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810393" y="2925128"/>
            <a:ext cx="372951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Offene / geschlossene Rhinoplastik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810393" y="3318391"/>
            <a:ext cx="384083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Zugangsweg je nach Komplexität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9548932" y="3876913"/>
            <a:ext cx="4295180" cy="1017151"/>
          </a:xfrm>
          <a:prstGeom prst="roundRect">
            <a:avLst>
              <a:gd name="adj" fmla="val 1078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072" y="3876913"/>
            <a:ext cx="91440" cy="101715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810393" y="4069794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Septorhinoplastik</a:t>
            </a:r>
            <a:endParaRPr lang="en-US" sz="1650" dirty="0"/>
          </a:p>
        </p:txBody>
      </p:sp>
      <p:sp>
        <p:nvSpPr>
          <p:cNvPr id="12" name="Text 8"/>
          <p:cNvSpPr/>
          <p:nvPr/>
        </p:nvSpPr>
        <p:spPr>
          <a:xfrm>
            <a:off x="9810393" y="4463058"/>
            <a:ext cx="384083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Kombination mit Septumkorrektur</a:t>
            </a:r>
            <a:endParaRPr lang="en-US" sz="1300" dirty="0"/>
          </a:p>
        </p:txBody>
      </p:sp>
      <p:sp>
        <p:nvSpPr>
          <p:cNvPr id="13" name="Shape 9"/>
          <p:cNvSpPr/>
          <p:nvPr/>
        </p:nvSpPr>
        <p:spPr>
          <a:xfrm>
            <a:off x="9548932" y="5021580"/>
            <a:ext cx="4295180" cy="1017151"/>
          </a:xfrm>
          <a:prstGeom prst="roundRect">
            <a:avLst>
              <a:gd name="adj" fmla="val 1078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072" y="5021580"/>
            <a:ext cx="91440" cy="101715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810393" y="5214461"/>
            <a:ext cx="247090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Knorpeltransplantation</a:t>
            </a:r>
            <a:endParaRPr lang="en-US" sz="1650" dirty="0"/>
          </a:p>
        </p:txBody>
      </p:sp>
      <p:sp>
        <p:nvSpPr>
          <p:cNvPr id="16" name="Text 11"/>
          <p:cNvSpPr/>
          <p:nvPr/>
        </p:nvSpPr>
        <p:spPr>
          <a:xfrm>
            <a:off x="9810393" y="5607725"/>
            <a:ext cx="384083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Stabilisierung und Formgebung</a:t>
            </a:r>
            <a:endParaRPr lang="en-US" sz="1300" dirty="0"/>
          </a:p>
        </p:txBody>
      </p:sp>
      <p:sp>
        <p:nvSpPr>
          <p:cNvPr id="17" name="Shape 12"/>
          <p:cNvSpPr/>
          <p:nvPr/>
        </p:nvSpPr>
        <p:spPr>
          <a:xfrm>
            <a:off x="9548932" y="6166247"/>
            <a:ext cx="4295180" cy="1017151"/>
          </a:xfrm>
          <a:prstGeom prst="roundRect">
            <a:avLst>
              <a:gd name="adj" fmla="val 1078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072" y="6166247"/>
            <a:ext cx="91440" cy="101715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10393" y="6359128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Piezo-Technologie</a:t>
            </a:r>
            <a:endParaRPr lang="en-US" sz="1650" dirty="0"/>
          </a:p>
        </p:txBody>
      </p:sp>
      <p:sp>
        <p:nvSpPr>
          <p:cNvPr id="20" name="Text 14"/>
          <p:cNvSpPr/>
          <p:nvPr/>
        </p:nvSpPr>
        <p:spPr>
          <a:xfrm>
            <a:off x="9810393" y="6752392"/>
            <a:ext cx="384083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Ultraschallbasierte Knochenmodellierung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918091"/>
            <a:ext cx="1183958" cy="370642"/>
          </a:xfrm>
          <a:prstGeom prst="roundRect">
            <a:avLst>
              <a:gd name="adj" fmla="val 18506"/>
            </a:avLst>
          </a:prstGeom>
          <a:solidFill>
            <a:srgbClr val="1E0C41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86" y="1021794"/>
            <a:ext cx="163235" cy="1632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60978" y="979289"/>
            <a:ext cx="694373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UNKTION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793790" y="1362194"/>
            <a:ext cx="75564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Funktionelle Aspekte der Nase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793790" y="2913578"/>
            <a:ext cx="7556421" cy="930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Die Nase ist weit mehr als ein ästhetisches Element – sie ist ein </a:t>
            </a:r>
            <a:pPr algn="l" indent="0" marL="0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zentrales Organ</a:t>
            </a:r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für unsere Gesundheit. Eine moderne Rhinoplastik berücksichtigt daher </a:t>
            </a:r>
            <a:pPr algn="l" indent="0" marL="0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immer beide Aspekte</a:t>
            </a:r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 Form und Funktion.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793790" y="4051102"/>
            <a:ext cx="2396252" cy="1538288"/>
          </a:xfrm>
          <a:prstGeom prst="roundRect">
            <a:avLst>
              <a:gd name="adj" fmla="val 557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83" y="4262795"/>
            <a:ext cx="612338" cy="61233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837" y="4431149"/>
            <a:ext cx="275511" cy="27551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483" y="5058847"/>
            <a:ext cx="197286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Luftfilterung</a:t>
            </a:r>
            <a:endParaRPr lang="en-US" sz="2000" dirty="0"/>
          </a:p>
        </p:txBody>
      </p:sp>
      <p:sp>
        <p:nvSpPr>
          <p:cNvPr id="12" name="Shape 6"/>
          <p:cNvSpPr/>
          <p:nvPr/>
        </p:nvSpPr>
        <p:spPr>
          <a:xfrm>
            <a:off x="3373755" y="4051102"/>
            <a:ext cx="2396371" cy="1538288"/>
          </a:xfrm>
          <a:prstGeom prst="roundRect">
            <a:avLst>
              <a:gd name="adj" fmla="val 557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448" y="4262795"/>
            <a:ext cx="612338" cy="61233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53803" y="4431149"/>
            <a:ext cx="275511" cy="27551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3585448" y="5058847"/>
            <a:ext cx="197298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Befeuchtung</a:t>
            </a:r>
            <a:endParaRPr lang="en-US" sz="2000" dirty="0"/>
          </a:p>
        </p:txBody>
      </p:sp>
      <p:sp>
        <p:nvSpPr>
          <p:cNvPr id="16" name="Shape 8"/>
          <p:cNvSpPr/>
          <p:nvPr/>
        </p:nvSpPr>
        <p:spPr>
          <a:xfrm>
            <a:off x="5953839" y="4051102"/>
            <a:ext cx="2396252" cy="1538288"/>
          </a:xfrm>
          <a:prstGeom prst="roundRect">
            <a:avLst>
              <a:gd name="adj" fmla="val 557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5533" y="4262795"/>
            <a:ext cx="612338" cy="61233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3887" y="4431149"/>
            <a:ext cx="275511" cy="27551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165533" y="5058847"/>
            <a:ext cx="197286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Erwärmung</a:t>
            </a:r>
            <a:endParaRPr lang="en-US" sz="2000" dirty="0"/>
          </a:p>
        </p:txBody>
      </p:sp>
      <p:sp>
        <p:nvSpPr>
          <p:cNvPr id="20" name="Shape 10"/>
          <p:cNvSpPr/>
          <p:nvPr/>
        </p:nvSpPr>
        <p:spPr>
          <a:xfrm>
            <a:off x="793790" y="5773103"/>
            <a:ext cx="7556302" cy="1538288"/>
          </a:xfrm>
          <a:prstGeom prst="roundRect">
            <a:avLst>
              <a:gd name="adj" fmla="val 557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483" y="5984796"/>
            <a:ext cx="612338" cy="612338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3837" y="6153150"/>
            <a:ext cx="275511" cy="275511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005483" y="6780847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Riechfunktion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973" y="472202"/>
            <a:ext cx="575667" cy="166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9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KAPITEL 5</a:t>
            </a:r>
            <a:endParaRPr lang="en-US" sz="950" dirty="0"/>
          </a:p>
        </p:txBody>
      </p:sp>
      <p:sp>
        <p:nvSpPr>
          <p:cNvPr id="3" name="Text 1"/>
          <p:cNvSpPr/>
          <p:nvPr/>
        </p:nvSpPr>
        <p:spPr>
          <a:xfrm>
            <a:off x="541973" y="727591"/>
            <a:ext cx="4072414" cy="483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Ablauf der Operation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541973" y="1370052"/>
            <a:ext cx="13546455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Ein strukturierter Ablauf gewährleistet Sicherheit und optimale Ergebnisse. Die Operation erfolgt in der Regel in </a:t>
            </a:r>
            <a:pPr algn="l" indent="0" marL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Vollnarkose</a:t>
            </a:r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und dauert je nach Umfang mehrere Stunden.</a:t>
            </a:r>
            <a:endParaRPr lang="en-US" sz="12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973" y="1697355"/>
            <a:ext cx="13546455" cy="594217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647322" y="5775438"/>
            <a:ext cx="2047351" cy="733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Untersuchung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4647322" y="6612870"/>
            <a:ext cx="2047351" cy="493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Funktionstest und Fotodokumentation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1151271" y="6142019"/>
            <a:ext cx="2047351" cy="36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Operation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1151271" y="6612870"/>
            <a:ext cx="2047351" cy="493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Durchführung in Vollnarkose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467034" y="2231421"/>
            <a:ext cx="2047351" cy="36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Beratung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1467034" y="2702273"/>
            <a:ext cx="2047351" cy="739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Ausführliche Analyse und Aufklärung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944915" y="2231421"/>
            <a:ext cx="2047351" cy="36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OP‑Planung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944915" y="2702273"/>
            <a:ext cx="2047351" cy="739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Individuelle Planung des Eingriffs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541973" y="7758351"/>
            <a:ext cx="13546455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Jeder Schritt wird sorgfältig auf die individuelle Situation abgestimmt – für ein Ergebnis, das sowohl ästhetisch als auch funktionell überzeugt.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71800"/>
            <a:ext cx="2286000" cy="2286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638943" y="1198007"/>
            <a:ext cx="1349812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81C9E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9782651" y="1273612"/>
            <a:ext cx="106239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NACHSORGE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9638943" y="1730216"/>
            <a:ext cx="420516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Heilungsverlauf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9638943" y="2524006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 den ersten Tagen nach dem Eingriff können typische Begleiterscheinungen auftreten: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638943" y="3816787"/>
            <a:ext cx="4205168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Schwellung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im Nasenbereich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Hämatome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um die Augen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Vorübergehende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Einschränkung der Nasenatmung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638943" y="5631061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Das endgültige Ergebnis entwickelt sich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schrittweise über mehrere Monate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Die Heilung verläuft individuell unterschiedlich.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2026-03-01T14:15:10Z</dcterms:created>
  <dcterms:modified xsi:type="dcterms:W3CDTF">2026-03-01T14:15:10Z</dcterms:modified>
</cp:coreProperties>
</file>